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1879263" cy="82804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8">
          <p15:clr>
            <a:srgbClr val="A4A3A4"/>
          </p15:clr>
        </p15:guide>
        <p15:guide id="2" pos="37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3399"/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2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578" y="96"/>
      </p:cViewPr>
      <p:guideLst>
        <p:guide orient="horz" pos="2608"/>
        <p:guide pos="37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945" y="1355149"/>
            <a:ext cx="10097374" cy="2882806"/>
          </a:xfrm>
        </p:spPr>
        <p:txBody>
          <a:bodyPr anchor="b"/>
          <a:lstStyle>
            <a:lvl1pPr algn="ctr">
              <a:defRPr sz="724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4349128"/>
            <a:ext cx="8909447" cy="1999179"/>
          </a:xfrm>
        </p:spPr>
        <p:txBody>
          <a:bodyPr/>
          <a:lstStyle>
            <a:lvl1pPr marL="0" indent="0" algn="ctr">
              <a:buNone/>
              <a:defRPr sz="2898"/>
            </a:lvl1pPr>
            <a:lvl2pPr marL="552023" indent="0" algn="ctr">
              <a:buNone/>
              <a:defRPr sz="2415"/>
            </a:lvl2pPr>
            <a:lvl3pPr marL="1104047" indent="0" algn="ctr">
              <a:buNone/>
              <a:defRPr sz="2173"/>
            </a:lvl3pPr>
            <a:lvl4pPr marL="1656070" indent="0" algn="ctr">
              <a:buNone/>
              <a:defRPr sz="1932"/>
            </a:lvl4pPr>
            <a:lvl5pPr marL="2208093" indent="0" algn="ctr">
              <a:buNone/>
              <a:defRPr sz="1932"/>
            </a:lvl5pPr>
            <a:lvl6pPr marL="2760116" indent="0" algn="ctr">
              <a:buNone/>
              <a:defRPr sz="1932"/>
            </a:lvl6pPr>
            <a:lvl7pPr marL="3312140" indent="0" algn="ctr">
              <a:buNone/>
              <a:defRPr sz="1932"/>
            </a:lvl7pPr>
            <a:lvl8pPr marL="3864163" indent="0" algn="ctr">
              <a:buNone/>
              <a:defRPr sz="1932"/>
            </a:lvl8pPr>
            <a:lvl9pPr marL="4416186" indent="0" algn="ctr">
              <a:buNone/>
              <a:defRPr sz="193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47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94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440855"/>
            <a:ext cx="2561466" cy="701725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440855"/>
            <a:ext cx="7535907" cy="701725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6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3" y="2064352"/>
            <a:ext cx="10245864" cy="3444416"/>
          </a:xfrm>
        </p:spPr>
        <p:txBody>
          <a:bodyPr anchor="b"/>
          <a:lstStyle>
            <a:lvl1pPr>
              <a:defRPr sz="724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3" y="5541353"/>
            <a:ext cx="10245864" cy="1811337"/>
          </a:xfrm>
        </p:spPr>
        <p:txBody>
          <a:bodyPr/>
          <a:lstStyle>
            <a:lvl1pPr marL="0" indent="0">
              <a:buNone/>
              <a:defRPr sz="2898">
                <a:solidFill>
                  <a:schemeClr val="tx1"/>
                </a:solidFill>
              </a:defRPr>
            </a:lvl1pPr>
            <a:lvl2pPr marL="552023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2pPr>
            <a:lvl3pPr marL="1104047" indent="0">
              <a:buNone/>
              <a:defRPr sz="2173">
                <a:solidFill>
                  <a:schemeClr val="tx1">
                    <a:tint val="75000"/>
                  </a:schemeClr>
                </a:solidFill>
              </a:defRPr>
            </a:lvl3pPr>
            <a:lvl4pPr marL="165607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4pPr>
            <a:lvl5pPr marL="220809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5pPr>
            <a:lvl6pPr marL="276011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6pPr>
            <a:lvl7pPr marL="331214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7pPr>
            <a:lvl8pPr marL="386416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8pPr>
            <a:lvl9pPr marL="441618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67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2204273"/>
            <a:ext cx="5048687" cy="5253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7" y="2204273"/>
            <a:ext cx="5048687" cy="5253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1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40856"/>
            <a:ext cx="10245864" cy="160049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8" y="2029849"/>
            <a:ext cx="5025484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8" y="3024646"/>
            <a:ext cx="5025484" cy="44487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78" y="2029849"/>
            <a:ext cx="5050234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8" y="3024646"/>
            <a:ext cx="5050234" cy="44487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8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03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9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52027"/>
            <a:ext cx="3831372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1192226"/>
            <a:ext cx="6013877" cy="5884451"/>
          </a:xfrm>
        </p:spPr>
        <p:txBody>
          <a:bodyPr/>
          <a:lstStyle>
            <a:lvl1pPr>
              <a:defRPr sz="3864"/>
            </a:lvl1pPr>
            <a:lvl2pPr>
              <a:defRPr sz="3381"/>
            </a:lvl2pPr>
            <a:lvl3pPr>
              <a:defRPr sz="2898"/>
            </a:lvl3pPr>
            <a:lvl4pPr>
              <a:defRPr sz="2415"/>
            </a:lvl4pPr>
            <a:lvl5pPr>
              <a:defRPr sz="2415"/>
            </a:lvl5pPr>
            <a:lvl6pPr>
              <a:defRPr sz="2415"/>
            </a:lvl6pPr>
            <a:lvl7pPr>
              <a:defRPr sz="2415"/>
            </a:lvl7pPr>
            <a:lvl8pPr>
              <a:defRPr sz="2415"/>
            </a:lvl8pPr>
            <a:lvl9pPr>
              <a:defRPr sz="241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484120"/>
            <a:ext cx="3831372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89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52027"/>
            <a:ext cx="3831372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1192226"/>
            <a:ext cx="6013877" cy="5884451"/>
          </a:xfrm>
        </p:spPr>
        <p:txBody>
          <a:bodyPr anchor="t"/>
          <a:lstStyle>
            <a:lvl1pPr marL="0" indent="0">
              <a:buNone/>
              <a:defRPr sz="3864"/>
            </a:lvl1pPr>
            <a:lvl2pPr marL="552023" indent="0">
              <a:buNone/>
              <a:defRPr sz="3381"/>
            </a:lvl2pPr>
            <a:lvl3pPr marL="1104047" indent="0">
              <a:buNone/>
              <a:defRPr sz="2898"/>
            </a:lvl3pPr>
            <a:lvl4pPr marL="1656070" indent="0">
              <a:buNone/>
              <a:defRPr sz="2415"/>
            </a:lvl4pPr>
            <a:lvl5pPr marL="2208093" indent="0">
              <a:buNone/>
              <a:defRPr sz="2415"/>
            </a:lvl5pPr>
            <a:lvl6pPr marL="2760116" indent="0">
              <a:buNone/>
              <a:defRPr sz="2415"/>
            </a:lvl6pPr>
            <a:lvl7pPr marL="3312140" indent="0">
              <a:buNone/>
              <a:defRPr sz="2415"/>
            </a:lvl7pPr>
            <a:lvl8pPr marL="3864163" indent="0">
              <a:buNone/>
              <a:defRPr sz="2415"/>
            </a:lvl8pPr>
            <a:lvl9pPr marL="4416186" indent="0">
              <a:buNone/>
              <a:defRPr sz="241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484120"/>
            <a:ext cx="3831372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1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440856"/>
            <a:ext cx="10245864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2204273"/>
            <a:ext cx="10245864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7674706"/>
            <a:ext cx="2672834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4AB9-236E-4A3D-8614-10605BE7451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7674706"/>
            <a:ext cx="4009251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7674706"/>
            <a:ext cx="2672834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9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04047" rtl="0" eaLnBrk="1" latinLnBrk="0" hangingPunct="1">
        <a:lnSpc>
          <a:spcPct val="90000"/>
        </a:lnSpc>
        <a:spcBef>
          <a:spcPct val="0"/>
        </a:spcBef>
        <a:buNone/>
        <a:defRPr sz="53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012" indent="-276012" algn="l" defTabSz="1104047" rtl="0" eaLnBrk="1" latinLnBrk="0" hangingPunct="1">
        <a:lnSpc>
          <a:spcPct val="90000"/>
        </a:lnSpc>
        <a:spcBef>
          <a:spcPts val="1207"/>
        </a:spcBef>
        <a:buFont typeface="Arial" panose="020B0604020202020204" pitchFamily="34" charset="0"/>
        <a:buChar char="•"/>
        <a:defRPr sz="3381" kern="1200">
          <a:solidFill>
            <a:schemeClr val="tx1"/>
          </a:solidFill>
          <a:latin typeface="+mn-lt"/>
          <a:ea typeface="+mn-ea"/>
          <a:cs typeface="+mn-cs"/>
        </a:defRPr>
      </a:lvl1pPr>
      <a:lvl2pPr marL="82803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898" kern="1200">
          <a:solidFill>
            <a:schemeClr val="tx1"/>
          </a:solidFill>
          <a:latin typeface="+mn-lt"/>
          <a:ea typeface="+mn-ea"/>
          <a:cs typeface="+mn-cs"/>
        </a:defRPr>
      </a:lvl2pPr>
      <a:lvl3pPr marL="138005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3pPr>
      <a:lvl4pPr marL="193208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48410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303612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58815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414017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69219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1pPr>
      <a:lvl2pPr marL="55202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104047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3pPr>
      <a:lvl4pPr marL="165607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20809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276011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31214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386416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41618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jpe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"/>
          <a:stretch/>
        </p:blipFill>
        <p:spPr>
          <a:xfrm>
            <a:off x="-369" y="200"/>
            <a:ext cx="11880000" cy="828000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47" y="6395122"/>
            <a:ext cx="2058342" cy="773438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14" y="6753360"/>
            <a:ext cx="1057750" cy="136151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342" y="242046"/>
            <a:ext cx="1211334" cy="22705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73" y="3262507"/>
            <a:ext cx="1306118" cy="129490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134" y="1430131"/>
            <a:ext cx="887242" cy="12087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960000" cy="82804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60000" y="0"/>
            <a:ext cx="3967200" cy="82804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927203" y="0"/>
            <a:ext cx="3960000" cy="82804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600" dirty="0">
              <a:solidFill>
                <a:srgbClr val="000000"/>
              </a:solidFill>
              <a:latin typeface="MyriadPro-Regular"/>
            </a:endParaRPr>
          </a:p>
          <a:p>
            <a:pPr lvl="0"/>
            <a:endParaRPr lang="ru-RU" sz="1300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07758" y="288000"/>
            <a:ext cx="3398452" cy="6120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ПРЕБЫВАНИЕ В РЕЗЕРВЕ</a:t>
            </a:r>
          </a:p>
          <a:p>
            <a:pPr lvl="0">
              <a:lnSpc>
                <a:spcPct val="98000"/>
              </a:lnSpc>
            </a:pPr>
            <a:endParaRPr lang="ru-RU" sz="1000" b="1" dirty="0">
              <a:solidFill>
                <a:srgbClr val="E4000F"/>
              </a:solidFill>
              <a:latin typeface="MyriadPro-Bold"/>
            </a:endParaRPr>
          </a:p>
          <a:p>
            <a:pPr lvl="0">
              <a:lnSpc>
                <a:spcPct val="98000"/>
              </a:lnSpc>
            </a:pPr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ПРЕДУСМАТРИВАЕТ</a:t>
            </a:r>
          </a:p>
          <a:p>
            <a:pPr lvl="0">
              <a:lnSpc>
                <a:spcPct val="98000"/>
              </a:lnSpc>
              <a:spcAft>
                <a:spcPts val="400"/>
              </a:spcAft>
            </a:pPr>
            <a:r>
              <a:rPr lang="ru-RU" sz="1300" b="1" i="1" spc="-30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предназначение на воинскую должность;</a:t>
            </a:r>
          </a:p>
          <a:p>
            <a:pPr lvl="0">
              <a:lnSpc>
                <a:spcPct val="98000"/>
              </a:lnSpc>
              <a:spcAft>
                <a:spcPts val="400"/>
              </a:spcAft>
            </a:pPr>
            <a:r>
              <a:rPr lang="ru-RU" sz="1300" b="1" i="1" spc="-30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присвоение воинского звания; </a:t>
            </a:r>
          </a:p>
          <a:p>
            <a:pPr lvl="0">
              <a:lnSpc>
                <a:spcPct val="98000"/>
              </a:lnSpc>
            </a:pPr>
            <a:r>
              <a:rPr lang="ru-RU" sz="1300" b="1" i="1" spc="-30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прохождение военных сборов (тренировочных занятий) без отрыва </a:t>
            </a:r>
          </a:p>
          <a:p>
            <a:pPr lvl="0">
              <a:lnSpc>
                <a:spcPct val="98000"/>
              </a:lnSpc>
            </a:pPr>
            <a:r>
              <a:rPr lang="ru-RU" sz="1300" b="1" i="1" spc="-30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от основного места работы;</a:t>
            </a:r>
          </a:p>
          <a:p>
            <a:pPr lvl="0">
              <a:lnSpc>
                <a:spcPct val="98000"/>
              </a:lnSpc>
            </a:pPr>
            <a:endParaRPr lang="en-US" sz="1000" b="1" spc="-30" dirty="0">
              <a:solidFill>
                <a:srgbClr val="E400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8000"/>
              </a:lnSpc>
            </a:pPr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СРОК КОНТРАКТА </a:t>
            </a:r>
            <a:r>
              <a:rPr lang="ru-RU" sz="1300" spc="-30" dirty="0">
                <a:solidFill>
                  <a:srgbClr val="000000"/>
                </a:solidFill>
                <a:latin typeface="MyriadPro-Regular"/>
              </a:rPr>
              <a:t>– </a:t>
            </a:r>
            <a:r>
              <a:rPr lang="ru-RU" sz="1300" b="1" i="1" spc="-30" dirty="0">
                <a:ln w="50800"/>
                <a:solidFill>
                  <a:srgbClr val="E7E6E6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3 года </a:t>
            </a:r>
          </a:p>
          <a:p>
            <a:pPr algn="ctr">
              <a:lnSpc>
                <a:spcPct val="98000"/>
              </a:lnSpc>
            </a:pPr>
            <a:endParaRPr lang="ru-RU" sz="2500" b="1" dirty="0">
              <a:solidFill>
                <a:srgbClr val="005CAA"/>
              </a:solidFill>
              <a:latin typeface="MyriadPro-Bold"/>
            </a:endParaRPr>
          </a:p>
          <a:p>
            <a:pPr algn="ctr">
              <a:lnSpc>
                <a:spcPct val="98000"/>
              </a:lnSpc>
            </a:pP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ДЕНЕЖНОЕ СОДЕРЖАНИЕ</a:t>
            </a:r>
          </a:p>
          <a:p>
            <a:pPr algn="ctr">
              <a:lnSpc>
                <a:spcPct val="98000"/>
              </a:lnSpc>
            </a:pPr>
            <a:endParaRPr lang="ru-RU" sz="1000" b="1" dirty="0">
              <a:solidFill>
                <a:srgbClr val="E4000F"/>
              </a:solidFill>
              <a:latin typeface="MyriadPro-Bold"/>
            </a:endParaRPr>
          </a:p>
          <a:p>
            <a:pPr>
              <a:lnSpc>
                <a:spcPct val="98000"/>
              </a:lnSpc>
            </a:pPr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ЗА ПРЕБЫВАНИЕ В РЕЗЕРВЕ</a:t>
            </a:r>
          </a:p>
          <a:p>
            <a:pPr>
              <a:lnSpc>
                <a:spcPct val="98000"/>
              </a:lnSpc>
            </a:pP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12 % от окладов по воинской </a:t>
            </a:r>
          </a:p>
          <a:p>
            <a:pPr>
              <a:lnSpc>
                <a:spcPct val="98000"/>
              </a:lnSpc>
            </a:pP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должности и воинскому званию ежемесячно (кроме периодов участия </a:t>
            </a:r>
          </a:p>
          <a:p>
            <a:pPr>
              <a:lnSpc>
                <a:spcPct val="98000"/>
              </a:lnSpc>
            </a:pP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в </a:t>
            </a:r>
            <a:r>
              <a:rPr lang="ru-RU" sz="1300" b="1" i="1" spc="-30" dirty="0" err="1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сборовых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 мероприятиях): </a:t>
            </a:r>
          </a:p>
          <a:p>
            <a:pPr>
              <a:lnSpc>
                <a:spcPct val="98000"/>
              </a:lnSpc>
            </a:pP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рядовой – 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500" b="1" i="1" spc="-30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2 700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500" b="1" i="1" spc="-30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3 200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руб.;</a:t>
            </a:r>
            <a:endParaRPr lang="ru-RU" sz="1300" b="1" i="1" spc="-30" dirty="0">
              <a:ln w="50800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>
              <a:lnSpc>
                <a:spcPct val="98000"/>
              </a:lnSpc>
            </a:pP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сержант – 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500" b="1" i="1" spc="-30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3 300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500" b="1" i="1" spc="-30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4 500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руб.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98000"/>
              </a:lnSpc>
            </a:pP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офицер – 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500" b="1" i="1" spc="-30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5 000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500" b="1" i="1" spc="-30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6 300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руб.</a:t>
            </a:r>
          </a:p>
          <a:p>
            <a:pPr>
              <a:lnSpc>
                <a:spcPct val="98000"/>
              </a:lnSpc>
            </a:pPr>
            <a:endParaRPr lang="ru-RU" sz="1000" b="1" i="1" spc="-30" dirty="0">
              <a:ln w="50800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8000"/>
              </a:lnSpc>
            </a:pPr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ЗА УЧАСТИЕ </a:t>
            </a:r>
          </a:p>
          <a:p>
            <a:pPr>
              <a:lnSpc>
                <a:spcPct val="98000"/>
              </a:lnSpc>
            </a:pPr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В ВОЕННЫХ СБОРАХ</a:t>
            </a:r>
          </a:p>
          <a:p>
            <a:pPr>
              <a:lnSpc>
                <a:spcPct val="98000"/>
              </a:lnSpc>
            </a:pPr>
            <a:r>
              <a:rPr lang="ru-RU" sz="1400" i="1" spc="-30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(в зависимости от воинской должности)</a:t>
            </a:r>
            <a:r>
              <a:rPr lang="ru-RU" sz="1400" b="1" i="1" spc="-30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8000"/>
              </a:lnSpc>
            </a:pP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рядовой – 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500" b="1" i="1" spc="-30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17 500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500" b="1" i="1" spc="-30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26 300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руб.;</a:t>
            </a:r>
            <a:endParaRPr lang="ru-RU" sz="1300" b="1" i="1" spc="-30" dirty="0">
              <a:ln w="50800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>
              <a:lnSpc>
                <a:spcPct val="98000"/>
              </a:lnSpc>
            </a:pP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сержант – 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500" b="1" i="1" spc="-30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27 100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500" b="1" i="1" spc="-30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36 900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руб.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98000"/>
              </a:lnSpc>
            </a:pP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офицер – 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500" b="1" i="1" spc="-30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37 700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500" b="1" i="1" spc="-30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51 900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руб.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466114" y="288000"/>
            <a:ext cx="3392768" cy="79106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ЛЬГОТЫ И КОМПЕНСАЦИИ</a:t>
            </a:r>
          </a:p>
          <a:p>
            <a:pPr algn="ctr"/>
            <a:endParaRPr lang="ru-RU" sz="1000" b="1" dirty="0">
              <a:solidFill>
                <a:srgbClr val="005CAA"/>
              </a:solidFill>
              <a:latin typeface="MyriadPro-Bold"/>
            </a:endParaRPr>
          </a:p>
          <a:p>
            <a:pPr>
              <a:lnSpc>
                <a:spcPct val="98000"/>
              </a:lnSpc>
            </a:pPr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СОХРАНЯЕТСЯ</a:t>
            </a:r>
          </a:p>
          <a:p>
            <a:pPr>
              <a:lnSpc>
                <a:spcPct val="98000"/>
              </a:lnSpc>
            </a:pP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рабочее место и средняя заработная плата на период привлечения к военным сборам (тренировочным занятиям)</a:t>
            </a:r>
          </a:p>
          <a:p>
            <a:pPr>
              <a:lnSpc>
                <a:spcPct val="98000"/>
              </a:lnSpc>
            </a:pPr>
            <a:endParaRPr lang="ru-RU" sz="1000" b="1" dirty="0">
              <a:solidFill>
                <a:srgbClr val="E400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8000"/>
              </a:lnSpc>
            </a:pPr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ПРОДОВОЛЬСТВЕННОЕ ОБЕСПЕЧЕНИЕ</a:t>
            </a:r>
          </a:p>
          <a:p>
            <a:pPr>
              <a:lnSpc>
                <a:spcPct val="98000"/>
              </a:lnSpc>
            </a:pPr>
            <a: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бесплатное трехразовое питание</a:t>
            </a:r>
          </a:p>
          <a:p>
            <a:pPr>
              <a:lnSpc>
                <a:spcPct val="98000"/>
              </a:lnSpc>
            </a:pPr>
            <a: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месту и исполнения </a:t>
            </a:r>
          </a:p>
          <a:p>
            <a:pPr>
              <a:lnSpc>
                <a:spcPct val="98000"/>
              </a:lnSpc>
            </a:pPr>
            <a: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обязанностей военной службы</a:t>
            </a:r>
          </a:p>
          <a:p>
            <a:pPr lvl="0">
              <a:lnSpc>
                <a:spcPct val="98000"/>
              </a:lnSpc>
            </a:pPr>
            <a:endParaRPr lang="ru-RU" sz="1000" b="1" dirty="0">
              <a:solidFill>
                <a:srgbClr val="E4000F"/>
              </a:solidFill>
              <a:latin typeface="MyriadPro-Bold"/>
            </a:endParaRPr>
          </a:p>
          <a:p>
            <a:pPr>
              <a:lnSpc>
                <a:spcPct val="98000"/>
              </a:lnSpc>
            </a:pPr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ВЕЩЕВОЕ ОБЕСПЕЧЕНИЕ</a:t>
            </a:r>
          </a:p>
          <a:p>
            <a:pPr>
              <a:lnSpc>
                <a:spcPct val="98000"/>
              </a:lnSpc>
            </a:pPr>
            <a: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бесплатное обеспечение обмундированием на весь период </a:t>
            </a:r>
          </a:p>
          <a:p>
            <a:pPr>
              <a:lnSpc>
                <a:spcPct val="98000"/>
              </a:lnSpc>
            </a:pPr>
            <a:r>
              <a:rPr lang="ru-RU" sz="1400" b="1" i="1" spc="-3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пребывания </a:t>
            </a:r>
            <a: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резерве</a:t>
            </a:r>
          </a:p>
          <a:p>
            <a:pPr lvl="0">
              <a:lnSpc>
                <a:spcPct val="98000"/>
              </a:lnSpc>
            </a:pPr>
            <a:endParaRPr lang="ru-RU" sz="1000" b="1" dirty="0">
              <a:solidFill>
                <a:srgbClr val="E4000F"/>
              </a:solidFill>
              <a:latin typeface="MyriadPro-Bold"/>
            </a:endParaRPr>
          </a:p>
          <a:p>
            <a:pPr>
              <a:lnSpc>
                <a:spcPct val="98000"/>
              </a:lnSpc>
            </a:pPr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МЕДИЦИНСКОЕ ОБЕСПЕЧЕНИЕ</a:t>
            </a:r>
          </a:p>
          <a:p>
            <a:pPr>
              <a:lnSpc>
                <a:spcPct val="98000"/>
              </a:lnSpc>
            </a:pPr>
            <a: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бесплатное обследование, лечение, обеспечение лекарствами в период </a:t>
            </a:r>
            <a:r>
              <a:rPr lang="ru-RU" sz="1400" b="1" i="1" spc="-30" dirty="0" err="1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сборовых</a:t>
            </a:r>
            <a: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мероприятий</a:t>
            </a:r>
          </a:p>
          <a:p>
            <a:pPr lvl="0">
              <a:lnSpc>
                <a:spcPct val="98000"/>
              </a:lnSpc>
            </a:pPr>
            <a:endParaRPr lang="ru-RU" sz="1000" b="1" dirty="0">
              <a:solidFill>
                <a:srgbClr val="E4000F"/>
              </a:solidFill>
              <a:latin typeface="MyriadPro-Bold"/>
            </a:endParaRPr>
          </a:p>
          <a:p>
            <a:pPr>
              <a:lnSpc>
                <a:spcPct val="98000"/>
              </a:lnSpc>
            </a:pPr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ОБЯЗАТЕЛЬНОЕ </a:t>
            </a:r>
          </a:p>
          <a:p>
            <a:pPr>
              <a:lnSpc>
                <a:spcPct val="98000"/>
              </a:lnSpc>
            </a:pPr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ГОСУДАРСТВЕННОЕ СТРАХОВАНИЕ</a:t>
            </a:r>
          </a:p>
          <a:p>
            <a:pPr>
              <a:lnSpc>
                <a:spcPct val="98000"/>
              </a:lnSpc>
            </a:pPr>
            <a: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жизни и здоровья за счет средств федерального бюджета при исполнении обязанностей военной службы</a:t>
            </a:r>
          </a:p>
          <a:p>
            <a:pPr>
              <a:lnSpc>
                <a:spcPct val="98000"/>
              </a:lnSpc>
            </a:pPr>
            <a:endParaRPr lang="ru-RU" sz="1000" b="1" i="1" spc="-30" dirty="0">
              <a:ln w="50800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>
              <a:lnSpc>
                <a:spcPct val="98000"/>
              </a:lnSpc>
            </a:pPr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ПРОЕЗД РАЗЛИЧНЫМИ </a:t>
            </a:r>
          </a:p>
          <a:p>
            <a:pPr>
              <a:lnSpc>
                <a:spcPct val="98000"/>
              </a:lnSpc>
            </a:pPr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ВИДАМИ ТРАНСПОРТА</a:t>
            </a:r>
          </a:p>
          <a:p>
            <a:pPr>
              <a:lnSpc>
                <a:spcPct val="98000"/>
              </a:lnSpc>
            </a:pPr>
            <a: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бесплатный проезд к месту проведения военных сборов и обратно</a:t>
            </a:r>
          </a:p>
          <a:p>
            <a:pPr lvl="0">
              <a:lnSpc>
                <a:spcPct val="98000"/>
              </a:lnSpc>
            </a:pPr>
            <a:endParaRPr lang="ru-RU" sz="1000" b="1" dirty="0">
              <a:solidFill>
                <a:srgbClr val="E4000F"/>
              </a:solidFill>
              <a:latin typeface="MyriadPro-Bold"/>
            </a:endParaRPr>
          </a:p>
          <a:p>
            <a:pPr lvl="0">
              <a:lnSpc>
                <a:spcPct val="98000"/>
              </a:lnSpc>
            </a:pPr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ДЕНЕЖНАЯ КОМПЕНСАЦИЯ ЗА НАЙМ </a:t>
            </a:r>
            <a:r>
              <a:rPr lang="ru-RU" sz="13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рассчитывается в порядке, установленном Правительством РФ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/>
          <p:cNvPicPr>
            <a:picLocks/>
          </p:cNvPicPr>
          <p:nvPr/>
        </p:nvPicPr>
        <p:blipFill rotWithShape="1">
          <a:blip r:embed="rId8"/>
          <a:srcRect l="9017" r="10695" b="7077"/>
          <a:stretch/>
        </p:blipFill>
        <p:spPr>
          <a:xfrm>
            <a:off x="4005686" y="699738"/>
            <a:ext cx="432000" cy="4320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6800" y="3820158"/>
            <a:ext cx="432000" cy="4320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5" name="Рисунок 54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4006800" y="2838660"/>
            <a:ext cx="432000" cy="4320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7" name="Рисунок 56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4006799" y="6211955"/>
            <a:ext cx="432000" cy="4320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9" name="Рисунок 58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4006800" y="1642576"/>
            <a:ext cx="432854" cy="4320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68" name="Рисунок 67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4006800" y="7402891"/>
            <a:ext cx="431333" cy="4320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27" name="Прямоугольник 26"/>
          <p:cNvSpPr/>
          <p:nvPr/>
        </p:nvSpPr>
        <p:spPr>
          <a:xfrm>
            <a:off x="8221261" y="288000"/>
            <a:ext cx="3543103" cy="4385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ПЯТЬ ШАГОВ </a:t>
            </a:r>
          </a:p>
          <a:p>
            <a:pPr algn="ctr">
              <a:lnSpc>
                <a:spcPct val="98000"/>
              </a:lnSpc>
            </a:pPr>
            <a:r>
              <a:rPr lang="ru-RU" sz="1500" b="1" dirty="0">
                <a:solidFill>
                  <a:srgbClr val="005CAA"/>
                </a:solidFill>
                <a:latin typeface="MyriadPro-Bold"/>
              </a:rPr>
              <a:t>К ПОСТУПЛЕНИЮ В РЕЗЕРВ</a:t>
            </a:r>
          </a:p>
          <a:p>
            <a:pPr algn="ctr">
              <a:lnSpc>
                <a:spcPct val="98000"/>
              </a:lnSpc>
            </a:pPr>
            <a:endParaRPr lang="ru-RU" sz="1000" b="1" dirty="0">
              <a:solidFill>
                <a:srgbClr val="005CAA"/>
              </a:solidFill>
              <a:latin typeface="MyriadPro-Bold"/>
            </a:endParaRPr>
          </a:p>
          <a:p>
            <a:pPr marL="273050" indent="-273050">
              <a:lnSpc>
                <a:spcPct val="98000"/>
              </a:lnSpc>
              <a:buClr>
                <a:srgbClr val="C00000"/>
              </a:buClr>
              <a:buSzPct val="120000"/>
              <a:buFont typeface="+mj-lt"/>
              <a:buAutoNum type="romanUcPeriod"/>
              <a:tabLst>
                <a:tab pos="447675" algn="l"/>
              </a:tabLst>
            </a:pPr>
            <a: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Подать заявление в военный комиссариат по месту жительства (регистрации) о поступлении в резерв.</a:t>
            </a:r>
          </a:p>
          <a:p>
            <a:pPr marL="273050" indent="-273050">
              <a:lnSpc>
                <a:spcPct val="98000"/>
              </a:lnSpc>
              <a:spcBef>
                <a:spcPts val="300"/>
              </a:spcBef>
              <a:buClr>
                <a:srgbClr val="C00000"/>
              </a:buClr>
              <a:buSzPct val="120000"/>
              <a:buFont typeface="+mj-lt"/>
              <a:buAutoNum type="romanUcPeriod"/>
              <a:tabLst>
                <a:tab pos="447675" algn="l"/>
              </a:tabLst>
            </a:pPr>
            <a: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Успешно пройти тестирование на профессиональную пригодность, </a:t>
            </a:r>
            <a:b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</a:br>
            <a: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а также медицинскую комиссию.</a:t>
            </a:r>
          </a:p>
          <a:p>
            <a:pPr marL="273050" indent="-273050">
              <a:lnSpc>
                <a:spcPct val="98000"/>
              </a:lnSpc>
              <a:spcBef>
                <a:spcPts val="300"/>
              </a:spcBef>
              <a:buClr>
                <a:srgbClr val="C00000"/>
              </a:buClr>
              <a:buSzPct val="120000"/>
              <a:buFont typeface="+mj-lt"/>
              <a:buAutoNum type="romanUcPeriod"/>
              <a:tabLst>
                <a:tab pos="447675" algn="l"/>
              </a:tabLst>
            </a:pPr>
            <a: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Получить справки в рамках проверочных мероприятий в ФСБ </a:t>
            </a:r>
            <a:b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</a:br>
            <a: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и МВД России.</a:t>
            </a:r>
          </a:p>
          <a:p>
            <a:pPr marL="273050" indent="-273050">
              <a:lnSpc>
                <a:spcPct val="98000"/>
              </a:lnSpc>
              <a:spcBef>
                <a:spcPts val="300"/>
              </a:spcBef>
              <a:buClr>
                <a:srgbClr val="C00000"/>
              </a:buClr>
              <a:buSzPct val="120000"/>
              <a:buFont typeface="+mj-lt"/>
              <a:buAutoNum type="romanUcPeriod"/>
              <a:tabLst>
                <a:tab pos="447675" algn="l"/>
              </a:tabLst>
            </a:pPr>
            <a: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Получить в военном комиссариате предписание, прибыть в воинскую часть-формирователь.</a:t>
            </a:r>
          </a:p>
          <a:p>
            <a:pPr marL="273050" indent="-273050">
              <a:lnSpc>
                <a:spcPct val="98000"/>
              </a:lnSpc>
              <a:spcBef>
                <a:spcPts val="300"/>
              </a:spcBef>
              <a:buClr>
                <a:srgbClr val="C00000"/>
              </a:buClr>
              <a:buSzPct val="120000"/>
              <a:buFont typeface="+mj-lt"/>
              <a:buAutoNum type="romanUcPeriod"/>
              <a:tabLst>
                <a:tab pos="447675" algn="l"/>
              </a:tabLst>
            </a:pPr>
            <a: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Сдать нормативы по физической подготовке, пройти аттестационную комиссию </a:t>
            </a:r>
            <a:b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</a:br>
            <a:r>
              <a:rPr lang="ru-RU" sz="1400" b="1" i="1" spc="-30" dirty="0">
                <a:ln w="5080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ourier New" panose="02070309020205020404" pitchFamily="49" charset="0"/>
              </a:rPr>
              <a:t>и заключить контракт.</a:t>
            </a:r>
            <a:endParaRPr lang="ru-RU" sz="1300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693437" y="7117975"/>
            <a:ext cx="428772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spc="-10" dirty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ПРЕБЫВАНИЕ В РЕЗЕРВЕ – </a:t>
            </a:r>
          </a:p>
          <a:p>
            <a:pPr algn="ctr"/>
            <a:r>
              <a:rPr lang="ru-RU" sz="2400" spc="-10" dirty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ДОСТОЙНЫЙ ВЫБОР </a:t>
            </a:r>
          </a:p>
          <a:p>
            <a:pPr algn="ctr"/>
            <a:r>
              <a:rPr lang="ru-RU" sz="2400" spc="-10" dirty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ПАТРИОТА РОССИИ!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166"/>
          <a:stretch/>
        </p:blipFill>
        <p:spPr>
          <a:xfrm flipH="1">
            <a:off x="7762108" y="4591913"/>
            <a:ext cx="4312988" cy="266689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26" name="Picture 2" descr="https://inteligencialimite.org/wp-content/uploads/2023/01/8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" y="703025"/>
            <a:ext cx="446400" cy="4464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1" t="55282" r="4096" b="1"/>
          <a:stretch/>
        </p:blipFill>
        <p:spPr>
          <a:xfrm>
            <a:off x="36000" y="4894115"/>
            <a:ext cx="432000" cy="4320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2" name="Рисунок 11"/>
          <p:cNvPicPr>
            <a:picLocks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t="1385" r="85466" b="76196"/>
          <a:stretch/>
        </p:blipFill>
        <p:spPr>
          <a:xfrm>
            <a:off x="4006800" y="4803934"/>
            <a:ext cx="432000" cy="4320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036" name="Picture 12" descr="https://fmdent-kids.ru/wp-content/uploads/2022/12/i-_6_.png"/>
          <p:cNvPicPr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" y="3089976"/>
            <a:ext cx="432000" cy="4320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5235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882</TotalTime>
  <Words>307</Words>
  <Application>Microsoft Office PowerPoint</Application>
  <PresentationFormat>Произвольный</PresentationFormat>
  <Paragraphs>65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Impact</vt:lpstr>
      <vt:lpstr>MyriadPro-Bold</vt:lpstr>
      <vt:lpstr>MyriadPro-Regular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Мариничев Александр Николаевич</dc:creator>
  <cp:lastModifiedBy>Татьяна</cp:lastModifiedBy>
  <cp:revision>77</cp:revision>
  <cp:lastPrinted>2023-09-25T09:35:29Z</cp:lastPrinted>
  <dcterms:created xsi:type="dcterms:W3CDTF">2021-07-14T05:01:48Z</dcterms:created>
  <dcterms:modified xsi:type="dcterms:W3CDTF">2024-06-28T04:52:31Z</dcterms:modified>
</cp:coreProperties>
</file>