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notesMasters/notesMaster1.xml" ContentType="application/vnd.openxmlformats-officedocument.presentationml.notesMaster+xml"/>
  <Override PartName="/ppt/notesMasters/_rels/notesMaster1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_rels/notesSlide1.xml.rels" ContentType="application/vnd.openxmlformats-package.relationships+xml"/>
  <Override PartName="/ppt/slideLayouts/slideLayout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slide26.xml" ContentType="application/vnd.openxmlformats-officedocument.presentationml.slide+xml"/>
  <Override PartName="/ppt/slides/slide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21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22.xml" ContentType="application/vnd.openxmlformats-officedocument.presentationml.slide+xml"/>
  <Override PartName="/ppt/slides/slide6.xml" ContentType="application/vnd.openxmlformats-officedocument.presentationml.slide+xml"/>
  <Override PartName="/ppt/slides/slide23.xml" ContentType="application/vnd.openxmlformats-officedocument.presentationml.slide+xml"/>
  <Override PartName="/ppt/slides/slide7.xml" ContentType="application/vnd.openxmlformats-officedocument.presentationml.slide+xml"/>
  <Override PartName="/ppt/slides/slide24.xml" ContentType="application/vnd.openxmlformats-officedocument.presentationml.slide+xml"/>
  <Override PartName="/ppt/slides/slide8.xml" ContentType="application/vnd.openxmlformats-officedocument.presentationml.slide+xml"/>
  <Override PartName="/ppt/slides/slide25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_rels/slide26.xml.rels" ContentType="application/vnd.openxmlformats-package.relationships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22.xml.rels" ContentType="application/vnd.openxmlformats-package.relationships+xml"/>
  <Override PartName="/ppt/slides/_rels/slide2.xml.rels" ContentType="application/vnd.openxmlformats-package.relationships+xml"/>
  <Override PartName="/ppt/slides/_rels/slide20.xml.rels" ContentType="application/vnd.openxmlformats-package.relationships+xml"/>
  <Override PartName="/ppt/slides/_rels/slide3.xml.rels" ContentType="application/vnd.openxmlformats-package.relationships+xml"/>
  <Override PartName="/ppt/slides/_rels/slide21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23.xml.rels" ContentType="application/vnd.openxmlformats-package.relationships+xml"/>
  <Override PartName="/ppt/slides/_rels/slide6.xml.rels" ContentType="application/vnd.openxmlformats-package.relationships+xml"/>
  <Override PartName="/ppt/slides/_rels/slide24.xml.rels" ContentType="application/vnd.openxmlformats-package.relationships+xml"/>
  <Override PartName="/ppt/slides/_rels/slide7.xml.rels" ContentType="application/vnd.openxmlformats-package.relationships+xml"/>
  <Override PartName="/ppt/slides/_rels/slide25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17.xml.rels" ContentType="application/vnd.openxmlformats-package.relationships+xml"/>
  <Override PartName="/ppt/slides/_rels/slide18.xml.rels" ContentType="application/vnd.openxmlformats-package.relationships+xml"/>
  <Override PartName="/ppt/slides/_rels/slide19.xml.rels" ContentType="application/vnd.openxmlformats-package.relationships+xml"/>
  <Override PartName="/ppt/slides/_rels/slide27.xml.rels" ContentType="application/vnd.openxmlformats-package.relationships+xml"/>
  <Override PartName="/ppt/slides/_rels/slide28.xml.rels" ContentType="application/vnd.openxmlformats-package.relationships+xml"/>
  <Override PartName="/ppt/slides/_rels/slide29.xml.rels" ContentType="application/vnd.openxmlformats-package.relationships+xml"/>
  <Override PartName="/ppt/slides/_rels/slide30.xml.rels" ContentType="application/vnd.openxmlformats-package.relationships+xml"/>
  <Override PartName="/ppt/slides/_rels/slide31.xml.rels" ContentType="application/vnd.openxmlformats-package.relationships+xml"/>
  <Override PartName="/ppt/slides/_rels/slide32.xml.rels" ContentType="application/vnd.openxmlformats-package.relationships+xml"/>
  <Override PartName="/ppt/slides/_rels/slide33.xml.rels" ContentType="application/vnd.openxmlformats-package.relationships+xml"/>
  <Override PartName="/ppt/media/image20.png" ContentType="image/png"/>
  <Override PartName="/ppt/media/image1.tif" ContentType="image/tiff"/>
  <Override PartName="/ppt/media/image3.png" ContentType="image/png"/>
  <Override PartName="/ppt/media/image2.png" ContentType="image/png"/>
  <Override PartName="/ppt/media/image4.png" ContentType="image/png"/>
  <Override PartName="/ppt/media/image5.png" ContentType="image/png"/>
  <Override PartName="/ppt/media/image6.png" ContentType="image/png"/>
  <Override PartName="/ppt/media/image7.png" ContentType="image/png"/>
  <Override PartName="/ppt/media/image8.png" ContentType="image/png"/>
  <Override PartName="/ppt/media/image9.png" ContentType="image/png"/>
  <Override PartName="/ppt/media/image10.png" ContentType="image/png"/>
  <Override PartName="/ppt/media/image11.png" ContentType="image/png"/>
  <Override PartName="/ppt/media/image12.png" ContentType="image/png"/>
  <Override PartName="/ppt/media/image13.png" ContentType="image/png"/>
  <Override PartName="/ppt/media/image14.png" ContentType="image/png"/>
  <Override PartName="/ppt/media/image15.png" ContentType="image/png"/>
  <Override PartName="/ppt/media/image16.png" ContentType="image/png"/>
  <Override PartName="/ppt/media/image17.png" ContentType="image/png"/>
  <Override PartName="/ppt/media/image18.png" ContentType="image/png"/>
  <Override PartName="/ppt/media/image19.png" ContentType="image/png"/>
  <Override PartName="/ppt/media/image21.png" ContentType="image/png"/>
  <Override PartName="/ppt/media/image22.png" ContentType="image/png"/>
  <Override PartName="/ppt/media/image23.png" ContentType="image/png"/>
  <Override PartName="/ppt/media/image24.png" ContentType="image/png"/>
  <Override PartName="/ppt/media/image25.png" ContentType="image/png"/>
  <Override PartName="/ppt/media/image26.png" ContentType="image/png"/>
  <Override PartName="/ppt/media/image27.png" ContentType="image/png"/>
  <Override PartName="/ppt/media/image28.png" ContentType="image/png"/>
  <Override PartName="/ppt/media/image29.png" ContentType="image/png"/>
  <Override PartName="/ppt/media/image30.png" ContentType="image/png"/>
  <Override PartName="/ppt/media/image31.png" ContentType="image/png"/>
  <Override PartName="/ppt/media/image32.png" ContentType="image/png"/>
  <Override PartName="/ppt/media/image33.png" ContentType="image/png"/>
  <Override PartName="/ppt/media/image34.png" ContentType="image/png"/>
  <Override PartName="/ppt/media/image35.png" ContentType="image/png"/>
  <Override PartName="/ppt/media/image36.png" ContentType="image/png"/>
  <Override PartName="/ppt/media/image37.png" ContentType="image/png"/>
  <Override PartName="/ppt/media/image38.png" ContentType="image/png"/>
  <Override PartName="/ppt/media/image39.png" ContentType="image/png"/>
  <Override PartName="/ppt/media/image40.png" ContentType="image/png"/>
  <Override PartName="/ppt/media/image41.png" ContentType="image/pn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</p:sldIdLst>
  <p:sldSz cx="12192000" cy="6858000"/>
  <p:notesSz cx="6858000" cy="91440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<Relationship Id="rId24" Type="http://schemas.openxmlformats.org/officeDocument/2006/relationships/slide" Target="slides/slide20.xml"/><Relationship Id="rId25" Type="http://schemas.openxmlformats.org/officeDocument/2006/relationships/slide" Target="slides/slide21.xml"/><Relationship Id="rId26" Type="http://schemas.openxmlformats.org/officeDocument/2006/relationships/slide" Target="slides/slide22.xml"/><Relationship Id="rId27" Type="http://schemas.openxmlformats.org/officeDocument/2006/relationships/slide" Target="slides/slide23.xml"/><Relationship Id="rId28" Type="http://schemas.openxmlformats.org/officeDocument/2006/relationships/slide" Target="slides/slide24.xml"/><Relationship Id="rId29" Type="http://schemas.openxmlformats.org/officeDocument/2006/relationships/slide" Target="slides/slide25.xml"/><Relationship Id="rId30" Type="http://schemas.openxmlformats.org/officeDocument/2006/relationships/slide" Target="slides/slide26.xml"/><Relationship Id="rId31" Type="http://schemas.openxmlformats.org/officeDocument/2006/relationships/slide" Target="slides/slide27.xml"/><Relationship Id="rId32" Type="http://schemas.openxmlformats.org/officeDocument/2006/relationships/slide" Target="slides/slide28.xml"/><Relationship Id="rId33" Type="http://schemas.openxmlformats.org/officeDocument/2006/relationships/slide" Target="slides/slide29.xml"/><Relationship Id="rId34" Type="http://schemas.openxmlformats.org/officeDocument/2006/relationships/slide" Target="slides/slide30.xml"/><Relationship Id="rId35" Type="http://schemas.openxmlformats.org/officeDocument/2006/relationships/slide" Target="slides/slide31.xml"/><Relationship Id="rId36" Type="http://schemas.openxmlformats.org/officeDocument/2006/relationships/slide" Target="slides/slide32.xml"/><Relationship Id="rId37" Type="http://schemas.openxmlformats.org/officeDocument/2006/relationships/slide" Target="slides/slide33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3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Для перемещения страницы щёлкните мышью</a:t>
            </a: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r>
              <a:rPr b="0" lang="ru-RU" sz="2000" spc="-1" strike="noStrike">
                <a:latin typeface="Arial"/>
              </a:rPr>
              <a:t>Для правки формата примечаний щёлкните мышью</a:t>
            </a:r>
            <a:endParaRPr b="0" lang="ru-RU" sz="2000" spc="-1" strike="noStrike">
              <a:latin typeface="Arial"/>
            </a:endParaRPr>
          </a:p>
        </p:txBody>
      </p:sp>
      <p:sp>
        <p:nvSpPr>
          <p:cNvPr id="84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r>
              <a:rPr b="0" lang="ru-RU" sz="1400" spc="-1" strike="noStrike">
                <a:latin typeface="Times New Roman"/>
              </a:rPr>
              <a:t>&lt;верхний колонтитул&gt;</a:t>
            </a:r>
            <a:endParaRPr b="0" lang="ru-RU" sz="1400" spc="-1" strike="noStrike">
              <a:latin typeface="Times New Roman"/>
            </a:endParaRPr>
          </a:p>
        </p:txBody>
      </p:sp>
      <p:sp>
        <p:nvSpPr>
          <p:cNvPr id="85" name="PlaceHolder 4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algn="r"/>
            <a:r>
              <a:rPr b="0" lang="ru-RU" sz="1400" spc="-1" strike="noStrike">
                <a:latin typeface="Times New Roman"/>
              </a:rPr>
              <a:t>&lt;дата/время&gt;</a:t>
            </a:r>
            <a:endParaRPr b="0" lang="ru-RU" sz="1400" spc="-1" strike="noStrike">
              <a:latin typeface="Times New Roman"/>
            </a:endParaRPr>
          </a:p>
        </p:txBody>
      </p:sp>
      <p:sp>
        <p:nvSpPr>
          <p:cNvPr id="86" name="PlaceHolder 5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r>
              <a:rPr b="0" lang="ru-RU" sz="1400" spc="-1" strike="noStrike">
                <a:latin typeface="Times New Roman"/>
              </a:rPr>
              <a:t>&lt;нижний колонтитул&gt;</a:t>
            </a:r>
            <a:endParaRPr b="0" lang="ru-RU" sz="1400" spc="-1" strike="noStrike">
              <a:latin typeface="Times New Roman"/>
            </a:endParaRPr>
          </a:p>
        </p:txBody>
      </p:sp>
      <p:sp>
        <p:nvSpPr>
          <p:cNvPr id="87" name="PlaceHolder 6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pPr algn="r"/>
            <a:fld id="{7FFA6140-F734-486A-A9B2-FB04EB62855D}" type="slidenum">
              <a:rPr b="0" lang="ru-RU" sz="1400" spc="-1" strike="noStrike">
                <a:latin typeface="Times New Roman"/>
              </a:rPr>
              <a:t>&lt;номер&gt;</a:t>
            </a:fld>
            <a:endParaRPr b="0" lang="ru-RU" sz="1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
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PlaceHolder 1"/>
          <p:cNvSpPr>
            <a:spLocks noGrp="1"/>
          </p:cNvSpPr>
          <p:nvPr>
            <p:ph type="sldImg"/>
          </p:nvPr>
        </p:nvSpPr>
        <p:spPr>
          <a:xfrm>
            <a:off x="65160" y="743040"/>
            <a:ext cx="6632280" cy="3731760"/>
          </a:xfrm>
          <a:prstGeom prst="rect">
            <a:avLst/>
          </a:prstGeom>
        </p:spPr>
      </p:sp>
      <p:sp>
        <p:nvSpPr>
          <p:cNvPr id="180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>
            <a:normAutofit/>
          </a:bodyPr>
          <a:p>
            <a:endParaRPr b="0" lang="ru-RU" sz="2000" spc="-1" strike="noStrike">
              <a:latin typeface="Arial"/>
            </a:endParaRPr>
          </a:p>
        </p:txBody>
      </p:sp>
      <p:sp>
        <p:nvSpPr>
          <p:cNvPr id="181" name="TextShape 3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</a:pPr>
            <a:fld id="{EE32D783-009E-4FE8-BB9D-61C72C36AD0B}" type="slidenum">
              <a:rPr b="0" lang="ru-RU" sz="1200" spc="-1" strike="noStrike">
                <a:solidFill>
                  <a:srgbClr val="000000"/>
                </a:solidFill>
                <a:latin typeface="+mn-lt"/>
                <a:ea typeface="+mn-ea"/>
              </a:rPr>
              <a:t>&lt;номер&gt;</a:t>
            </a:fld>
            <a:endParaRPr b="0" lang="ru-RU" sz="1200" spc="-1" strike="noStrike">
              <a:latin typeface="Times New Roman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4393440" y="182556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7949160" y="182556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838080" y="409824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4393440" y="409824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7949160" y="409824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838080" y="365040"/>
            <a:ext cx="10515240" cy="61441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4393440" y="182556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 type="body"/>
          </p:nvPr>
        </p:nvSpPr>
        <p:spPr>
          <a:xfrm>
            <a:off x="7949160" y="182556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 type="body"/>
          </p:nvPr>
        </p:nvSpPr>
        <p:spPr>
          <a:xfrm>
            <a:off x="838080" y="409824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 type="body"/>
          </p:nvPr>
        </p:nvSpPr>
        <p:spPr>
          <a:xfrm>
            <a:off x="4393440" y="409824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 type="body"/>
          </p:nvPr>
        </p:nvSpPr>
        <p:spPr>
          <a:xfrm>
            <a:off x="7949160" y="409824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838080" y="365040"/>
            <a:ext cx="10515240" cy="61441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anchor="b">
            <a:noAutofit/>
          </a:bodyPr>
          <a:p>
            <a:pPr algn="ctr">
              <a:lnSpc>
                <a:spcPct val="90000"/>
              </a:lnSpc>
            </a:pPr>
            <a:r>
              <a:rPr b="0" lang="ru-RU" sz="6000" spc="-1" strike="noStrike">
                <a:solidFill>
                  <a:srgbClr val="000000"/>
                </a:solidFill>
                <a:latin typeface="Calibri Light"/>
              </a:rPr>
              <a:t>Образец заголовка</a:t>
            </a:r>
            <a:endParaRPr b="0" lang="ru-RU" sz="6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fld id="{B343F131-4B2A-47FE-8F03-FC4E6D6C21FB}" type="datetime">
              <a:rPr b="0" lang="ru-RU" sz="1200" spc="-1" strike="noStrike">
                <a:solidFill>
                  <a:srgbClr val="8b8b8b"/>
                </a:solidFill>
                <a:latin typeface="Calibri"/>
              </a:rPr>
              <a:t>13.8.24</a:t>
            </a:fld>
            <a:endParaRPr b="0" lang="ru-RU" sz="1200" spc="-1" strike="noStrike"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ru-RU" sz="2400" spc="-1" strike="noStrike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2562DE07-2418-4F47-A216-E9CB292EC1FD}" type="slidenum">
              <a:rPr b="0" lang="ru-RU" sz="1200" spc="-1" strike="noStrike">
                <a:solidFill>
                  <a:srgbClr val="8b8b8b"/>
                </a:solidFill>
                <a:latin typeface="Calibri"/>
              </a:rPr>
              <a:t>&lt;номер&gt;</a:t>
            </a:fld>
            <a:endParaRPr b="0" lang="ru-RU" sz="1200" spc="-1" strike="noStrike"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800" spc="-1" strike="noStrike">
                <a:solidFill>
                  <a:srgbClr val="000000"/>
                </a:solidFill>
                <a:latin typeface="Calibri"/>
              </a:rPr>
              <a:t>Для правки структуры щёлкните мышью</a:t>
            </a: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Второй уровень структуры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Третий уровень структуры</a:t>
            </a: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Четвёртый уровень структуры</a:t>
            </a: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Пятый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Шестой уровень структуры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Седьмой уровень структуры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anchor="ctr">
            <a:noAutofit/>
          </a:bodyPr>
          <a:p>
            <a:pPr>
              <a:lnSpc>
                <a:spcPct val="90000"/>
              </a:lnSpc>
            </a:pPr>
            <a:r>
              <a:rPr b="0" lang="ru-RU" sz="4400" spc="-1" strike="noStrike">
                <a:solidFill>
                  <a:srgbClr val="000000"/>
                </a:solidFill>
                <a:latin typeface="Calibri Light"/>
              </a:rPr>
              <a:t>Образец заголовка</a:t>
            </a:r>
            <a:endParaRPr b="0" lang="ru-RU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>
            <a:noAutofit/>
          </a:bodyPr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800" spc="-1" strike="noStrike">
                <a:solidFill>
                  <a:srgbClr val="000000"/>
                </a:solidFill>
                <a:latin typeface="Calibri"/>
              </a:rPr>
              <a:t>Образец текста</a:t>
            </a: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  <a:p>
            <a:pPr lvl="1" marL="685800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400" spc="-1" strike="noStrike">
                <a:solidFill>
                  <a:srgbClr val="000000"/>
                </a:solidFill>
                <a:latin typeface="Calibri"/>
              </a:rPr>
              <a:t>Второй уровень</a:t>
            </a:r>
            <a:endParaRPr b="0" lang="ru-RU" sz="2400" spc="-1" strike="noStrike">
              <a:solidFill>
                <a:srgbClr val="000000"/>
              </a:solidFill>
              <a:latin typeface="Calibri"/>
            </a:endParaRPr>
          </a:p>
          <a:p>
            <a:pPr lvl="2" marL="1143000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Третий уровень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lvl="3" marL="1600200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Четвертый уровень</a:t>
            </a: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  <a:p>
            <a:pPr lvl="4" marL="2057400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Пятый уровень</a:t>
            </a: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fld id="{F8B64EE1-B751-4431-8B03-EF96A430448A}" type="datetime">
              <a:rPr b="0" lang="ru-RU" sz="1200" spc="-1" strike="noStrike">
                <a:solidFill>
                  <a:srgbClr val="8b8b8b"/>
                </a:solidFill>
                <a:latin typeface="Calibri"/>
              </a:rPr>
              <a:t>13.8.24</a:t>
            </a:fld>
            <a:endParaRPr b="0" lang="ru-RU" sz="1200" spc="-1" strike="noStrike">
              <a:latin typeface="Times New Roman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ru-RU" sz="2400" spc="-1" strike="noStrike">
              <a:latin typeface="Times New Roman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E27C5482-B200-4263-A409-9DEEAC9E3E66}" type="slidenum">
              <a:rPr b="0" lang="ru-RU" sz="1200" spc="-1" strike="noStrike">
                <a:solidFill>
                  <a:srgbClr val="8b8b8b"/>
                </a:solidFill>
                <a:latin typeface="Calibri"/>
              </a:rPr>
              <a:t>&lt;номер&gt;</a:t>
            </a:fld>
            <a:endParaRPr b="0" lang="ru-RU" sz="12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tif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image" Target="../media/image13.png"/><Relationship Id="rId3" Type="http://schemas.openxmlformats.org/officeDocument/2006/relationships/image" Target="../media/image14.png"/><Relationship Id="rId4" Type="http://schemas.openxmlformats.org/officeDocument/2006/relationships/slideLayout" Target="../slideLayouts/slideLayout1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15.png"/><Relationship Id="rId2" Type="http://schemas.openxmlformats.org/officeDocument/2006/relationships/hyperlink" Target="https://www.szn-ural.ru/content/&#1094;&#1077;&#1083;&#1077;&#1074;&#1086;&#1077;_&#1086;&#1073;&#1091;&#1095;&#1077;&#1085;&#1080;&#1077;" TargetMode="External"/><Relationship Id="rId3" Type="http://schemas.openxmlformats.org/officeDocument/2006/relationships/hyperlink" Target="https://www.szn-ural.ru/content/&#1094;&#1077;&#1083;&#1077;&#1074;&#1086;&#1077;_&#1086;&#1073;&#1091;&#1095;&#1077;&#1085;&#1080;&#1077;" TargetMode="External"/><Relationship Id="rId4" Type="http://schemas.openxmlformats.org/officeDocument/2006/relationships/slideLayout" Target="../slideLayouts/slideLayout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16.png"/><Relationship Id="rId2" Type="http://schemas.openxmlformats.org/officeDocument/2006/relationships/slideLayout" Target="../slideLayouts/slideLayout13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17.png"/><Relationship Id="rId2" Type="http://schemas.openxmlformats.org/officeDocument/2006/relationships/slideLayout" Target="../slideLayouts/slideLayout2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18.png"/><Relationship Id="rId2" Type="http://schemas.openxmlformats.org/officeDocument/2006/relationships/slideLayout" Target="../slideLayouts/slideLayout13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19.png"/><Relationship Id="rId2" Type="http://schemas.openxmlformats.org/officeDocument/2006/relationships/slideLayout" Target="../slideLayouts/slideLayout13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20.png"/><Relationship Id="rId2" Type="http://schemas.openxmlformats.org/officeDocument/2006/relationships/slideLayout" Target="../slideLayouts/slideLayout13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21.png"/><Relationship Id="rId2" Type="http://schemas.openxmlformats.org/officeDocument/2006/relationships/slideLayout" Target="../slideLayouts/slideLayout1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3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22.png"/><Relationship Id="rId2" Type="http://schemas.openxmlformats.org/officeDocument/2006/relationships/image" Target="../media/image23.png"/><Relationship Id="rId3" Type="http://schemas.openxmlformats.org/officeDocument/2006/relationships/slideLayout" Target="../slideLayouts/slideLayout13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24.png"/><Relationship Id="rId2" Type="http://schemas.openxmlformats.org/officeDocument/2006/relationships/slideLayout" Target="../slideLayouts/slideLayout13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image" Target="../media/image25.png"/><Relationship Id="rId2" Type="http://schemas.openxmlformats.org/officeDocument/2006/relationships/slideLayout" Target="../slideLayouts/slideLayout13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image" Target="../media/image26.png"/><Relationship Id="rId2" Type="http://schemas.openxmlformats.org/officeDocument/2006/relationships/slideLayout" Target="../slideLayouts/slideLayout13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image" Target="../media/image27.png"/><Relationship Id="rId2" Type="http://schemas.openxmlformats.org/officeDocument/2006/relationships/slideLayout" Target="../slideLayouts/slideLayout13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image" Target="../media/image28.png"/><Relationship Id="rId2" Type="http://schemas.openxmlformats.org/officeDocument/2006/relationships/slideLayout" Target="../slideLayouts/slideLayout13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image" Target="../media/image29.png"/><Relationship Id="rId2" Type="http://schemas.openxmlformats.org/officeDocument/2006/relationships/slideLayout" Target="../slideLayouts/slideLayout13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image" Target="../media/image30.png"/><Relationship Id="rId2" Type="http://schemas.openxmlformats.org/officeDocument/2006/relationships/image" Target="../media/image31.png"/><Relationship Id="rId3" Type="http://schemas.openxmlformats.org/officeDocument/2006/relationships/slideLayout" Target="../slideLayouts/slideLayout13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image" Target="../media/image32.png"/><Relationship Id="rId2" Type="http://schemas.openxmlformats.org/officeDocument/2006/relationships/image" Target="../media/image33.png"/><Relationship Id="rId3" Type="http://schemas.openxmlformats.org/officeDocument/2006/relationships/slideLayout" Target="../slideLayouts/slideLayout13.xml"/>
</Relationships>
</file>

<file path=ppt/slides/_rels/slide29.xml.rels><?xml version="1.0" encoding="UTF-8"?>
<Relationships xmlns="http://schemas.openxmlformats.org/package/2006/relationships"><Relationship Id="rId1" Type="http://schemas.openxmlformats.org/officeDocument/2006/relationships/image" Target="../media/image34.png"/><Relationship Id="rId2" Type="http://schemas.openxmlformats.org/officeDocument/2006/relationships/image" Target="../media/image35.png"/><Relationship Id="rId3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13.xml"/>
</Relationships>
</file>

<file path=ppt/slides/_rels/slide30.xml.rels><?xml version="1.0" encoding="UTF-8"?>
<Relationships xmlns="http://schemas.openxmlformats.org/package/2006/relationships"><Relationship Id="rId1" Type="http://schemas.openxmlformats.org/officeDocument/2006/relationships/image" Target="../media/image36.png"/><Relationship Id="rId2" Type="http://schemas.openxmlformats.org/officeDocument/2006/relationships/slideLayout" Target="../slideLayouts/slideLayout13.xml"/>
</Relationships>
</file>

<file path=ppt/slides/_rels/slide31.xml.rels><?xml version="1.0" encoding="UTF-8"?>
<Relationships xmlns="http://schemas.openxmlformats.org/package/2006/relationships"><Relationship Id="rId1" Type="http://schemas.openxmlformats.org/officeDocument/2006/relationships/image" Target="../media/image37.png"/><Relationship Id="rId2" Type="http://schemas.openxmlformats.org/officeDocument/2006/relationships/image" Target="../media/image38.png"/><Relationship Id="rId3" Type="http://schemas.openxmlformats.org/officeDocument/2006/relationships/slideLayout" Target="../slideLayouts/slideLayout13.xml"/>
</Relationships>
</file>

<file path=ppt/slides/_rels/slide32.xml.rels><?xml version="1.0" encoding="UTF-8"?>
<Relationships xmlns="http://schemas.openxmlformats.org/package/2006/relationships"><Relationship Id="rId1" Type="http://schemas.openxmlformats.org/officeDocument/2006/relationships/image" Target="../media/image39.png"/><Relationship Id="rId2" Type="http://schemas.openxmlformats.org/officeDocument/2006/relationships/slideLayout" Target="../slideLayouts/slideLayout13.xml"/>
</Relationships>
</file>

<file path=ppt/slides/_rels/slide33.xml.rels><?xml version="1.0" encoding="UTF-8"?>
<Relationships xmlns="http://schemas.openxmlformats.org/package/2006/relationships"><Relationship Id="rId1" Type="http://schemas.openxmlformats.org/officeDocument/2006/relationships/image" Target="../media/image40.png"/><Relationship Id="rId2" Type="http://schemas.openxmlformats.org/officeDocument/2006/relationships/image" Target="../media/image41.png"/><Relationship Id="rId3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CustomShape 1"/>
          <p:cNvSpPr/>
          <p:nvPr/>
        </p:nvSpPr>
        <p:spPr>
          <a:xfrm>
            <a:off x="0" y="-380880"/>
            <a:ext cx="12191760" cy="1825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89" name="Рисунок 15" descr="Гербик.tif"/>
          <p:cNvPicPr/>
          <p:nvPr/>
        </p:nvPicPr>
        <p:blipFill>
          <a:blip r:embed="rId1"/>
          <a:stretch/>
        </p:blipFill>
        <p:spPr>
          <a:xfrm>
            <a:off x="171720" y="103320"/>
            <a:ext cx="1561320" cy="1031400"/>
          </a:xfrm>
          <a:prstGeom prst="rect">
            <a:avLst/>
          </a:prstGeom>
          <a:ln>
            <a:noFill/>
          </a:ln>
        </p:spPr>
      </p:pic>
      <p:grpSp>
        <p:nvGrpSpPr>
          <p:cNvPr id="90" name="Group 2"/>
          <p:cNvGrpSpPr/>
          <p:nvPr/>
        </p:nvGrpSpPr>
        <p:grpSpPr>
          <a:xfrm>
            <a:off x="19440" y="1382400"/>
            <a:ext cx="12200760" cy="3069720"/>
            <a:chOff x="19440" y="1382400"/>
            <a:chExt cx="12200760" cy="3069720"/>
          </a:xfrm>
        </p:grpSpPr>
        <p:sp>
          <p:nvSpPr>
            <p:cNvPr id="91" name="CustomShape 3"/>
            <p:cNvSpPr/>
            <p:nvPr/>
          </p:nvSpPr>
          <p:spPr>
            <a:xfrm>
              <a:off x="19440" y="1382400"/>
              <a:ext cx="12200760" cy="306972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92" name="CustomShape 4"/>
            <p:cNvSpPr/>
            <p:nvPr/>
          </p:nvSpPr>
          <p:spPr>
            <a:xfrm>
              <a:off x="171720" y="1382400"/>
              <a:ext cx="12039120" cy="306972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r>
                <a:rPr b="1" lang="ru-RU" sz="3840" spc="-1" strike="noStrike">
                  <a:solidFill>
                    <a:srgbClr val="ffffff"/>
                  </a:solidFill>
                  <a:latin typeface="Times New Roman"/>
                </a:rPr>
                <a:t>О размещении заказчиками предложений </a:t>
              </a:r>
              <a:br/>
              <a:r>
                <a:rPr b="1" lang="ru-RU" sz="3840" spc="-1" strike="noStrike">
                  <a:solidFill>
                    <a:srgbClr val="ffffff"/>
                  </a:solidFill>
                  <a:latin typeface="Times New Roman"/>
                </a:rPr>
                <a:t>о заключении договоров о целевом обучении </a:t>
              </a:r>
              <a:br/>
              <a:r>
                <a:rPr b="1" lang="ru-RU" sz="3840" spc="-1" strike="noStrike">
                  <a:solidFill>
                    <a:srgbClr val="ffffff"/>
                  </a:solidFill>
                  <a:latin typeface="Times New Roman"/>
                </a:rPr>
                <a:t>на Единой цифровой платформе в сфере занятости </a:t>
              </a:r>
              <a:br/>
              <a:r>
                <a:rPr b="1" lang="ru-RU" sz="3840" spc="-1" strike="noStrike">
                  <a:solidFill>
                    <a:srgbClr val="ffffff"/>
                  </a:solidFill>
                  <a:latin typeface="Times New Roman"/>
                </a:rPr>
                <a:t>и трудовых отношений «Работа в России» и их модерации органами службы занятости населения</a:t>
              </a:r>
              <a:endParaRPr b="0" lang="ru-RU" sz="3840" spc="-1" strike="noStrike">
                <a:latin typeface="Arial"/>
              </a:endParaRPr>
            </a:p>
          </p:txBody>
        </p:sp>
      </p:grpSp>
      <p:sp>
        <p:nvSpPr>
          <p:cNvPr id="93" name="CustomShape 5"/>
          <p:cNvSpPr/>
          <p:nvPr/>
        </p:nvSpPr>
        <p:spPr>
          <a:xfrm>
            <a:off x="164520" y="4782240"/>
            <a:ext cx="6881400" cy="17596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85000"/>
              </a:lnSpc>
            </a:pPr>
            <a:r>
              <a:rPr b="0" lang="ru-RU" sz="3200" spc="-1" strike="noStrike">
                <a:solidFill>
                  <a:srgbClr val="000000"/>
                </a:solidFill>
                <a:latin typeface="Times New Roman"/>
              </a:rPr>
              <a:t>Заместитель начальник отдела организации трудоустройства </a:t>
            </a:r>
            <a:br/>
            <a:r>
              <a:rPr b="0" lang="ru-RU" sz="3200" spc="-1" strike="noStrike">
                <a:solidFill>
                  <a:srgbClr val="000000"/>
                </a:solidFill>
                <a:latin typeface="Times New Roman"/>
              </a:rPr>
              <a:t>ДТЗН Свердловской области</a:t>
            </a:r>
            <a:endParaRPr b="0" lang="ru-RU" sz="3200" spc="-1" strike="noStrike">
              <a:latin typeface="Arial"/>
            </a:endParaRPr>
          </a:p>
          <a:p>
            <a:pPr>
              <a:lnSpc>
                <a:spcPct val="85000"/>
              </a:lnSpc>
            </a:pPr>
            <a:r>
              <a:rPr b="1" lang="ru-RU" sz="3200" spc="-1" strike="noStrike">
                <a:solidFill>
                  <a:srgbClr val="000000"/>
                </a:solidFill>
                <a:latin typeface="Times New Roman"/>
              </a:rPr>
              <a:t>Повереннов Сергей Николаевич</a:t>
            </a:r>
            <a:endParaRPr b="0" lang="ru-RU" sz="3200" spc="-1" strike="noStrike">
              <a:latin typeface="Arial"/>
            </a:endParaRPr>
          </a:p>
        </p:txBody>
      </p:sp>
      <p:sp>
        <p:nvSpPr>
          <p:cNvPr id="94" name="CustomShape 6"/>
          <p:cNvSpPr/>
          <p:nvPr/>
        </p:nvSpPr>
        <p:spPr>
          <a:xfrm rot="5400000">
            <a:off x="6071040" y="-1636920"/>
            <a:ext cx="50400" cy="1223928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graphicFrame>
        <p:nvGraphicFramePr>
          <p:cNvPr id="95" name="Table 7"/>
          <p:cNvGraphicFramePr/>
          <p:nvPr/>
        </p:nvGraphicFramePr>
        <p:xfrm>
          <a:off x="8975160" y="5502960"/>
          <a:ext cx="2909880" cy="840960"/>
        </p:xfrm>
        <a:graphic>
          <a:graphicData uri="http://schemas.openxmlformats.org/drawingml/2006/table">
            <a:tbl>
              <a:tblPr/>
              <a:tblGrid>
                <a:gridCol w="2909880"/>
              </a:tblGrid>
              <a:tr h="840960">
                <a:tc>
                  <a:txBody>
                    <a:bodyPr tIns="0" bIns="0">
                      <a:noAutofit/>
                    </a:bodyPr>
                    <a:p>
                      <a:pPr>
                        <a:lnSpc>
                          <a:spcPct val="115000"/>
                        </a:lnSpc>
                      </a:pPr>
                      <a:r>
                        <a:rPr b="0" lang="ru-RU" sz="24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г. Екатеринбург</a:t>
                      </a:r>
                      <a:endParaRPr b="0" lang="ru-RU" sz="24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15000"/>
                        </a:lnSpc>
                      </a:pPr>
                      <a:r>
                        <a:rPr b="0" lang="ru-RU" sz="24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24 мая 2024 года  </a:t>
                      </a:r>
                      <a:endParaRPr b="0" lang="ru-RU" sz="2400" spc="-1" strike="noStrike">
                        <a:latin typeface="Arial"/>
                      </a:endParaRPr>
                    </a:p>
                  </a:txBody>
                  <a:tcPr marL="91440" marR="91440">
                    <a:noFill/>
                  </a:tcPr>
                </a:tc>
              </a:tr>
            </a:tbl>
          </a:graphicData>
        </a:graphic>
      </p:graphicFrame>
      <p:sp>
        <p:nvSpPr>
          <p:cNvPr id="96" name="CustomShape 8"/>
          <p:cNvSpPr/>
          <p:nvPr/>
        </p:nvSpPr>
        <p:spPr>
          <a:xfrm>
            <a:off x="1270440" y="358560"/>
            <a:ext cx="9841680" cy="496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ru-RU" sz="2670" spc="-1" strike="noStrike">
                <a:solidFill>
                  <a:srgbClr val="000000"/>
                </a:solidFill>
                <a:latin typeface="Times New Roman"/>
              </a:rPr>
              <a:t>Правительство Свердловской области </a:t>
            </a:r>
            <a:endParaRPr b="0" lang="ru-RU" sz="267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Рисунок 3" descr=""/>
          <p:cNvPicPr/>
          <p:nvPr/>
        </p:nvPicPr>
        <p:blipFill>
          <a:blip r:embed="rId1"/>
          <a:stretch/>
        </p:blipFill>
        <p:spPr>
          <a:xfrm>
            <a:off x="1224000" y="0"/>
            <a:ext cx="9241200" cy="56178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Объект 3" descr=""/>
          <p:cNvPicPr/>
          <p:nvPr/>
        </p:nvPicPr>
        <p:blipFill>
          <a:blip r:embed="rId1"/>
          <a:srcRect l="0" t="1019" r="0" b="0"/>
          <a:stretch/>
        </p:blipFill>
        <p:spPr>
          <a:xfrm>
            <a:off x="2432880" y="140040"/>
            <a:ext cx="7109640" cy="67176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CustomShape 1"/>
          <p:cNvSpPr/>
          <p:nvPr/>
        </p:nvSpPr>
        <p:spPr>
          <a:xfrm>
            <a:off x="1309320" y="139320"/>
            <a:ext cx="10882440" cy="4052160"/>
          </a:xfrm>
          <a:prstGeom prst="rect">
            <a:avLst/>
          </a:prstGeom>
          <a:solidFill>
            <a:srgbClr val="69b3e7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17" name="Объект 6" descr=""/>
          <p:cNvPicPr/>
          <p:nvPr/>
        </p:nvPicPr>
        <p:blipFill>
          <a:blip r:embed="rId1"/>
          <a:stretch/>
        </p:blipFill>
        <p:spPr>
          <a:xfrm>
            <a:off x="237600" y="4434840"/>
            <a:ext cx="866520" cy="885600"/>
          </a:xfrm>
          <a:prstGeom prst="rect">
            <a:avLst/>
          </a:prstGeom>
          <a:ln>
            <a:noFill/>
          </a:ln>
        </p:spPr>
      </p:pic>
      <p:sp>
        <p:nvSpPr>
          <p:cNvPr id="118" name="CustomShape 2"/>
          <p:cNvSpPr/>
          <p:nvPr/>
        </p:nvSpPr>
        <p:spPr>
          <a:xfrm>
            <a:off x="1309320" y="5633640"/>
            <a:ext cx="10690560" cy="1187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ru-RU" sz="24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Заполненные в предложении графы будут автоматически подтягиваться </a:t>
            </a:r>
            <a:br/>
            <a:r>
              <a:rPr b="1" lang="ru-RU" sz="24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к проекту договора о целевом обучении, поэтому необходимо ответственно подходить к заполнению предложения</a:t>
            </a:r>
            <a:endParaRPr b="0" lang="ru-RU" sz="2400" spc="-1" strike="noStrike">
              <a:latin typeface="Arial"/>
            </a:endParaRPr>
          </a:p>
        </p:txBody>
      </p:sp>
      <p:pic>
        <p:nvPicPr>
          <p:cNvPr id="119" name="Рисунок 7" descr=""/>
          <p:cNvPicPr/>
          <p:nvPr/>
        </p:nvPicPr>
        <p:blipFill>
          <a:blip r:embed="rId2"/>
          <a:stretch/>
        </p:blipFill>
        <p:spPr>
          <a:xfrm>
            <a:off x="271800" y="222480"/>
            <a:ext cx="866520" cy="885600"/>
          </a:xfrm>
          <a:prstGeom prst="rect">
            <a:avLst/>
          </a:prstGeom>
          <a:ln>
            <a:noFill/>
          </a:ln>
        </p:spPr>
      </p:pic>
      <p:sp>
        <p:nvSpPr>
          <p:cNvPr id="120" name="CustomShape 3"/>
          <p:cNvSpPr/>
          <p:nvPr/>
        </p:nvSpPr>
        <p:spPr>
          <a:xfrm>
            <a:off x="1309320" y="4339080"/>
            <a:ext cx="10690560" cy="1126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24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Необходимо учитывать, что органы службы занятости населения модерируют поступившие предложения </a:t>
            </a:r>
            <a:r>
              <a:rPr b="1" lang="ru-RU" sz="2400" spc="-1" strike="noStrike">
                <a:solidFill>
                  <a:srgbClr val="0033a0"/>
                </a:solidFill>
                <a:latin typeface="Times New Roman"/>
                <a:ea typeface="Times New Roman"/>
              </a:rPr>
              <a:t>в срок до 10 рабочих дней</a:t>
            </a:r>
            <a:endParaRPr b="0" lang="ru-RU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i="1" lang="ru-RU" sz="20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(пункт 11 Положения о целевом обучении)</a:t>
            </a:r>
            <a:endParaRPr b="0" lang="ru-RU" sz="2000" spc="-1" strike="noStrike">
              <a:latin typeface="Arial"/>
            </a:endParaRPr>
          </a:p>
        </p:txBody>
      </p:sp>
      <p:pic>
        <p:nvPicPr>
          <p:cNvPr id="121" name="Рисунок 10" descr=""/>
          <p:cNvPicPr/>
          <p:nvPr/>
        </p:nvPicPr>
        <p:blipFill>
          <a:blip r:embed="rId3"/>
          <a:stretch/>
        </p:blipFill>
        <p:spPr>
          <a:xfrm>
            <a:off x="271800" y="5701680"/>
            <a:ext cx="866520" cy="885600"/>
          </a:xfrm>
          <a:prstGeom prst="rect">
            <a:avLst/>
          </a:prstGeom>
          <a:ln>
            <a:noFill/>
          </a:ln>
        </p:spPr>
      </p:pic>
      <p:sp>
        <p:nvSpPr>
          <p:cNvPr id="122" name="CustomShape 4"/>
          <p:cNvSpPr/>
          <p:nvPr/>
        </p:nvSpPr>
        <p:spPr>
          <a:xfrm>
            <a:off x="1552320" y="211320"/>
            <a:ext cx="10618200" cy="3898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2400" spc="-1" strike="noStrike" u="sng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Сроки размещения предложений заказчиками:</a:t>
            </a:r>
            <a:endParaRPr b="0" lang="ru-RU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i="1" lang="ru-RU" sz="16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(пункт 10 Положения о целевом обучении)</a:t>
            </a:r>
            <a:endParaRPr b="0" lang="ru-RU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600" spc="-1" strike="noStrike"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0033a0"/>
              </a:buClr>
              <a:buSzPct val="80000"/>
              <a:buFont typeface="Wingdings" charset="2"/>
              <a:buChar char=""/>
            </a:pPr>
            <a:r>
              <a:rPr b="0" lang="ru-RU" sz="24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для граждан, поступающих на обучение по образовательным программам, - </a:t>
            </a:r>
            <a:br/>
            <a:r>
              <a:rPr b="0" lang="ru-RU" sz="24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не позднее </a:t>
            </a:r>
            <a:r>
              <a:rPr b="1" lang="ru-RU" sz="3200" spc="-1" strike="noStrike">
                <a:solidFill>
                  <a:srgbClr val="cf4520"/>
                </a:solidFill>
                <a:latin typeface="Times New Roman"/>
                <a:ea typeface="Times New Roman"/>
              </a:rPr>
              <a:t>10 июня года</a:t>
            </a:r>
            <a:r>
              <a:rPr b="0" lang="ru-RU" sz="24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, в котором осуществляется прием на обучение</a:t>
            </a:r>
            <a:endParaRPr b="0" lang="ru-RU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22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предложения для граждан, поступающих на обучение по образовательным программам, </a:t>
            </a:r>
            <a:r>
              <a:rPr b="1" lang="ru-RU" sz="2200" spc="-1" strike="noStrike" u="sng">
                <a:solidFill>
                  <a:srgbClr val="cf4520"/>
                </a:solidFill>
                <a:uFillTx/>
                <a:latin typeface="Times New Roman"/>
                <a:ea typeface="Times New Roman"/>
              </a:rPr>
              <a:t>не могут быть изменены после 10 июня года приема</a:t>
            </a:r>
            <a:endParaRPr b="0" lang="ru-RU" sz="2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2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2200" spc="-1" strike="noStrike">
              <a:latin typeface="Arial"/>
            </a:endParaRPr>
          </a:p>
          <a:p>
            <a:pPr marL="343080" indent="-342720" algn="just">
              <a:lnSpc>
                <a:spcPct val="100000"/>
              </a:lnSpc>
              <a:buClr>
                <a:srgbClr val="0033a0"/>
              </a:buClr>
              <a:buSzPct val="80000"/>
              <a:buFont typeface="Wingdings" charset="2"/>
              <a:buChar char=""/>
            </a:pPr>
            <a:r>
              <a:rPr b="0" lang="ru-RU" sz="24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для граждан, обучающихся по образовательным программам, - </a:t>
            </a:r>
            <a:br/>
            <a:r>
              <a:rPr b="0" lang="ru-RU" sz="24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в сроки, определяемые заказчиками</a:t>
            </a:r>
            <a:endParaRPr b="0" lang="ru-RU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Объект 3" descr=""/>
          <p:cNvPicPr/>
          <p:nvPr/>
        </p:nvPicPr>
        <p:blipFill>
          <a:blip r:embed="rId1"/>
          <a:stretch/>
        </p:blipFill>
        <p:spPr>
          <a:xfrm>
            <a:off x="7680240" y="1227960"/>
            <a:ext cx="4350960" cy="4350960"/>
          </a:xfrm>
          <a:prstGeom prst="rect">
            <a:avLst/>
          </a:prstGeom>
          <a:ln>
            <a:noFill/>
          </a:ln>
        </p:spPr>
      </p:pic>
      <p:sp>
        <p:nvSpPr>
          <p:cNvPr id="124" name="CustomShape 1"/>
          <p:cNvSpPr/>
          <p:nvPr/>
        </p:nvSpPr>
        <p:spPr>
          <a:xfrm>
            <a:off x="298080" y="1705680"/>
            <a:ext cx="6996240" cy="3747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just">
              <a:lnSpc>
                <a:spcPct val="100000"/>
              </a:lnSpc>
            </a:pPr>
            <a:r>
              <a:rPr b="0" lang="ru-RU" sz="24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Ссылка на раздел «Целевое обучение» </a:t>
            </a:r>
            <a:br/>
            <a:r>
              <a:rPr b="0" lang="ru-RU" sz="24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на Интерактивном портале ДТЗН Свердловской области</a:t>
            </a:r>
            <a:endParaRPr b="0" lang="ru-RU" sz="24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en-US" sz="2400" spc="-1" strike="noStrike" u="sng">
                <a:solidFill>
                  <a:srgbClr val="0563c1"/>
                </a:solidFill>
                <a:uFillTx/>
                <a:latin typeface="Times New Roman"/>
                <a:ea typeface="Times New Roman"/>
                <a:hlinkClick r:id="rId2"/>
              </a:rPr>
              <a:t>https://www.szn-ural.ru/content/</a:t>
            </a:r>
            <a:r>
              <a:rPr b="0" lang="ru-RU" sz="2400" spc="-1" strike="noStrike" u="sng">
                <a:solidFill>
                  <a:srgbClr val="0563c1"/>
                </a:solidFill>
                <a:uFillTx/>
                <a:latin typeface="Times New Roman"/>
                <a:ea typeface="Times New Roman"/>
                <a:hlinkClick r:id="rId3"/>
              </a:rPr>
              <a:t>целевое_обучение</a:t>
            </a:r>
            <a:endParaRPr b="0" lang="ru-RU" sz="24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ru-RU" sz="24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ru-RU" sz="24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В данном разделе размещаются вебинары и инструкции, связанные с функционалом Единой цифровой платформы в сфере занятости и трудовых отношений «Работа в России» в части целевого обучения</a:t>
            </a:r>
            <a:endParaRPr b="0" lang="ru-RU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Объект 3" descr=""/>
          <p:cNvPicPr/>
          <p:nvPr/>
        </p:nvPicPr>
        <p:blipFill>
          <a:blip r:embed="rId1"/>
          <a:stretch/>
        </p:blipFill>
        <p:spPr>
          <a:xfrm>
            <a:off x="1686600" y="0"/>
            <a:ext cx="8210520" cy="677952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Рисунок 3" descr=""/>
          <p:cNvPicPr/>
          <p:nvPr/>
        </p:nvPicPr>
        <p:blipFill>
          <a:blip r:embed="rId1"/>
          <a:srcRect l="16040" t="0" r="37850" b="0"/>
          <a:stretch/>
        </p:blipFill>
        <p:spPr>
          <a:xfrm>
            <a:off x="2120760" y="0"/>
            <a:ext cx="7534800" cy="6857640"/>
          </a:xfrm>
          <a:prstGeom prst="rect">
            <a:avLst/>
          </a:prstGeom>
          <a:ln>
            <a:noFill/>
          </a:ln>
        </p:spPr>
      </p:pic>
      <p:sp>
        <p:nvSpPr>
          <p:cNvPr id="127" name="CustomShape 1"/>
          <p:cNvSpPr/>
          <p:nvPr/>
        </p:nvSpPr>
        <p:spPr>
          <a:xfrm>
            <a:off x="368280" y="152280"/>
            <a:ext cx="1282320" cy="516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ru-RU" sz="2800" spc="-1" strike="noStrike">
                <a:solidFill>
                  <a:srgbClr val="2f5597"/>
                </a:solidFill>
                <a:latin typeface="Calibri"/>
              </a:rPr>
              <a:t>Шаг 1</a:t>
            </a:r>
            <a:endParaRPr b="0" lang="ru-RU" sz="2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Рисунок 3" descr=""/>
          <p:cNvPicPr/>
          <p:nvPr/>
        </p:nvPicPr>
        <p:blipFill>
          <a:blip r:embed="rId1"/>
          <a:srcRect l="0" t="0" r="3501" b="75611"/>
          <a:stretch/>
        </p:blipFill>
        <p:spPr>
          <a:xfrm>
            <a:off x="1797840" y="788040"/>
            <a:ext cx="8251560" cy="25214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Рисунок 1" descr=""/>
          <p:cNvPicPr/>
          <p:nvPr/>
        </p:nvPicPr>
        <p:blipFill>
          <a:blip r:embed="rId1"/>
          <a:stretch/>
        </p:blipFill>
        <p:spPr>
          <a:xfrm>
            <a:off x="3028320" y="0"/>
            <a:ext cx="6135480" cy="68576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Объект 3" descr=""/>
          <p:cNvPicPr/>
          <p:nvPr/>
        </p:nvPicPr>
        <p:blipFill>
          <a:blip r:embed="rId1"/>
          <a:stretch/>
        </p:blipFill>
        <p:spPr>
          <a:xfrm>
            <a:off x="3698640" y="21960"/>
            <a:ext cx="4627800" cy="683568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Объект 3" descr=""/>
          <p:cNvPicPr/>
          <p:nvPr/>
        </p:nvPicPr>
        <p:blipFill>
          <a:blip r:embed="rId1"/>
          <a:stretch/>
        </p:blipFill>
        <p:spPr>
          <a:xfrm>
            <a:off x="2964600" y="0"/>
            <a:ext cx="5533560" cy="68576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extShape 1"/>
          <p:cNvSpPr txBox="1"/>
          <p:nvPr/>
        </p:nvSpPr>
        <p:spPr>
          <a:xfrm>
            <a:off x="357120" y="6120"/>
            <a:ext cx="11477520" cy="132516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>
              <a:lnSpc>
                <a:spcPct val="90000"/>
              </a:lnSpc>
            </a:pPr>
            <a:r>
              <a:rPr b="1" lang="ru-RU" sz="44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Регистрация на портале «Работа в России»</a:t>
            </a:r>
            <a:endParaRPr b="0" lang="ru-RU" sz="44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98" name="Объект 4" descr=""/>
          <p:cNvPicPr/>
          <p:nvPr/>
        </p:nvPicPr>
        <p:blipFill>
          <a:blip r:embed="rId1"/>
          <a:srcRect l="0" t="0" r="0" b="20443"/>
          <a:stretch/>
        </p:blipFill>
        <p:spPr>
          <a:xfrm>
            <a:off x="357120" y="1258560"/>
            <a:ext cx="11397960" cy="5599080"/>
          </a:xfrm>
          <a:prstGeom prst="rect">
            <a:avLst/>
          </a:prstGeom>
          <a:ln>
            <a:noFill/>
          </a:ln>
        </p:spPr>
      </p:pic>
      <p:sp>
        <p:nvSpPr>
          <p:cNvPr id="99" name="CustomShape 2"/>
          <p:cNvSpPr/>
          <p:nvPr/>
        </p:nvSpPr>
        <p:spPr>
          <a:xfrm>
            <a:off x="9067680" y="1523880"/>
            <a:ext cx="1390320" cy="818640"/>
          </a:xfrm>
          <a:prstGeom prst="rect">
            <a:avLst/>
          </a:prstGeom>
          <a:noFill/>
          <a:ln w="6336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Рисунок 3" descr=""/>
          <p:cNvPicPr/>
          <p:nvPr/>
        </p:nvPicPr>
        <p:blipFill>
          <a:blip r:embed="rId1"/>
          <a:stretch/>
        </p:blipFill>
        <p:spPr>
          <a:xfrm>
            <a:off x="712800" y="0"/>
            <a:ext cx="4752360" cy="6857640"/>
          </a:xfrm>
          <a:prstGeom prst="rect">
            <a:avLst/>
          </a:prstGeom>
          <a:ln>
            <a:noFill/>
          </a:ln>
        </p:spPr>
      </p:pic>
      <p:pic>
        <p:nvPicPr>
          <p:cNvPr id="133" name="Рисунок 4" descr=""/>
          <p:cNvPicPr/>
          <p:nvPr/>
        </p:nvPicPr>
        <p:blipFill>
          <a:blip r:embed="rId2"/>
          <a:stretch/>
        </p:blipFill>
        <p:spPr>
          <a:xfrm>
            <a:off x="6847560" y="408960"/>
            <a:ext cx="4543200" cy="61718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Рисунок 3" descr=""/>
          <p:cNvPicPr/>
          <p:nvPr/>
        </p:nvPicPr>
        <p:blipFill>
          <a:blip r:embed="rId1"/>
          <a:stretch/>
        </p:blipFill>
        <p:spPr>
          <a:xfrm>
            <a:off x="3774240" y="0"/>
            <a:ext cx="4642920" cy="68576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Рисунок 4" descr=""/>
          <p:cNvPicPr/>
          <p:nvPr/>
        </p:nvPicPr>
        <p:blipFill>
          <a:blip r:embed="rId1"/>
          <a:stretch/>
        </p:blipFill>
        <p:spPr>
          <a:xfrm>
            <a:off x="3734280" y="0"/>
            <a:ext cx="4723200" cy="68576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Рисунок 1" descr=""/>
          <p:cNvPicPr/>
          <p:nvPr/>
        </p:nvPicPr>
        <p:blipFill>
          <a:blip r:embed="rId1"/>
          <a:srcRect l="17815" t="0" r="17920" b="0"/>
          <a:stretch/>
        </p:blipFill>
        <p:spPr>
          <a:xfrm>
            <a:off x="512280" y="0"/>
            <a:ext cx="10980720" cy="68576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Рисунок 3" descr=""/>
          <p:cNvPicPr/>
          <p:nvPr/>
        </p:nvPicPr>
        <p:blipFill>
          <a:blip r:embed="rId1"/>
          <a:srcRect l="17086" t="8862" r="17399" b="0"/>
          <a:stretch/>
        </p:blipFill>
        <p:spPr>
          <a:xfrm>
            <a:off x="2456640" y="0"/>
            <a:ext cx="9544680" cy="6857640"/>
          </a:xfrm>
          <a:prstGeom prst="rect">
            <a:avLst/>
          </a:prstGeom>
          <a:ln>
            <a:noFill/>
          </a:ln>
        </p:spPr>
      </p:pic>
      <p:sp>
        <p:nvSpPr>
          <p:cNvPr id="138" name="CustomShape 1"/>
          <p:cNvSpPr/>
          <p:nvPr/>
        </p:nvSpPr>
        <p:spPr>
          <a:xfrm>
            <a:off x="2650680" y="4408560"/>
            <a:ext cx="2694600" cy="32112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cf45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9" name="CustomShape 2"/>
          <p:cNvSpPr/>
          <p:nvPr/>
        </p:nvSpPr>
        <p:spPr>
          <a:xfrm>
            <a:off x="134640" y="3907440"/>
            <a:ext cx="2433600" cy="1307160"/>
          </a:xfrm>
          <a:prstGeom prst="rect">
            <a:avLst/>
          </a:prstGeom>
          <a:solidFill>
            <a:srgbClr val="cf4520">
              <a:alpha val="34000"/>
            </a:srgbClr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just">
              <a:lnSpc>
                <a:spcPct val="100000"/>
              </a:lnSpc>
            </a:pPr>
            <a:r>
              <a:rPr b="0" lang="ru-RU" sz="1600" spc="-1" strike="noStrike">
                <a:solidFill>
                  <a:srgbClr val="000000"/>
                </a:solidFill>
                <a:latin typeface="Times New Roman"/>
              </a:rPr>
              <a:t>Для ознакомления </a:t>
            </a:r>
            <a:br/>
            <a:r>
              <a:rPr b="0" lang="ru-RU" sz="1600" spc="-1" strike="noStrike">
                <a:solidFill>
                  <a:srgbClr val="000000"/>
                </a:solidFill>
                <a:latin typeface="Times New Roman"/>
              </a:rPr>
              <a:t>с причиной отказа </a:t>
            </a:r>
            <a:br/>
            <a:r>
              <a:rPr b="0" lang="ru-RU" sz="1600" spc="-1" strike="noStrike">
                <a:solidFill>
                  <a:srgbClr val="000000"/>
                </a:solidFill>
                <a:latin typeface="Times New Roman"/>
              </a:rPr>
              <a:t>в модерации необходимо нажать на номер предложения</a:t>
            </a:r>
            <a:endParaRPr b="0" lang="ru-RU" sz="1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Рисунок 1" descr=""/>
          <p:cNvPicPr/>
          <p:nvPr/>
        </p:nvPicPr>
        <p:blipFill>
          <a:blip r:embed="rId1"/>
          <a:srcRect l="0" t="7594" r="22080" b="0"/>
          <a:stretch/>
        </p:blipFill>
        <p:spPr>
          <a:xfrm>
            <a:off x="2967480" y="0"/>
            <a:ext cx="9150480" cy="6857640"/>
          </a:xfrm>
          <a:prstGeom prst="rect">
            <a:avLst/>
          </a:prstGeom>
          <a:ln>
            <a:noFill/>
          </a:ln>
        </p:spPr>
      </p:pic>
      <p:sp>
        <p:nvSpPr>
          <p:cNvPr id="141" name="CustomShape 1"/>
          <p:cNvSpPr/>
          <p:nvPr/>
        </p:nvSpPr>
        <p:spPr>
          <a:xfrm>
            <a:off x="2136960" y="2499480"/>
            <a:ext cx="957600" cy="32112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cf45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42" name="CustomShape 2"/>
          <p:cNvSpPr/>
          <p:nvPr/>
        </p:nvSpPr>
        <p:spPr>
          <a:xfrm>
            <a:off x="92520" y="2367720"/>
            <a:ext cx="2013480" cy="577080"/>
          </a:xfrm>
          <a:prstGeom prst="rect">
            <a:avLst/>
          </a:prstGeom>
          <a:solidFill>
            <a:srgbClr val="cf4520">
              <a:alpha val="34000"/>
            </a:srgbClr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just">
              <a:lnSpc>
                <a:spcPct val="100000"/>
              </a:lnSpc>
            </a:pPr>
            <a:r>
              <a:rPr b="0" lang="ru-RU" sz="1600" spc="-1" strike="noStrike">
                <a:solidFill>
                  <a:srgbClr val="000000"/>
                </a:solidFill>
                <a:latin typeface="Times New Roman"/>
              </a:rPr>
              <a:t>Причина отклонения модерации</a:t>
            </a:r>
            <a:endParaRPr b="0" lang="ru-RU" sz="1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Рисунок 3" descr=""/>
          <p:cNvPicPr/>
          <p:nvPr/>
        </p:nvPicPr>
        <p:blipFill>
          <a:blip r:embed="rId1"/>
          <a:stretch/>
        </p:blipFill>
        <p:spPr>
          <a:xfrm>
            <a:off x="2668320" y="852120"/>
            <a:ext cx="9523440" cy="5127120"/>
          </a:xfrm>
          <a:prstGeom prst="rect">
            <a:avLst/>
          </a:prstGeom>
          <a:ln>
            <a:noFill/>
          </a:ln>
        </p:spPr>
      </p:pic>
      <p:sp>
        <p:nvSpPr>
          <p:cNvPr id="144" name="CustomShape 1"/>
          <p:cNvSpPr/>
          <p:nvPr/>
        </p:nvSpPr>
        <p:spPr>
          <a:xfrm>
            <a:off x="30960" y="1072080"/>
            <a:ext cx="2331720" cy="3497400"/>
          </a:xfrm>
          <a:prstGeom prst="rect">
            <a:avLst/>
          </a:prstGeom>
          <a:solidFill>
            <a:srgbClr val="cf4520">
              <a:alpha val="34000"/>
            </a:srgbClr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just">
              <a:lnSpc>
                <a:spcPct val="100000"/>
              </a:lnSpc>
            </a:pPr>
            <a:r>
              <a:rPr b="0" lang="ru-RU" sz="1600" spc="-1" strike="noStrike">
                <a:solidFill>
                  <a:srgbClr val="000000"/>
                </a:solidFill>
                <a:latin typeface="Times New Roman"/>
              </a:rPr>
              <a:t>Если заказчик выбирает целевое обучение по квоте, осуществляется проверка на соответствие выбранной категории заказчика</a:t>
            </a:r>
            <a:endParaRPr b="0" lang="ru-RU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i="1" lang="ru-RU" sz="1600" spc="-1" strike="noStrike">
                <a:solidFill>
                  <a:srgbClr val="000000"/>
                </a:solidFill>
                <a:latin typeface="Times New Roman"/>
              </a:rPr>
              <a:t>(категории перечислены в статье 71.1 Федерального закона </a:t>
            </a:r>
            <a:br/>
            <a:r>
              <a:rPr b="0" i="1" lang="ru-RU" sz="1600" spc="-1" strike="noStrike">
                <a:solidFill>
                  <a:srgbClr val="000000"/>
                </a:solidFill>
                <a:latin typeface="Times New Roman"/>
              </a:rPr>
              <a:t>от 29.12.2012 N 273-ФЗ</a:t>
            </a:r>
            <a:endParaRPr b="0" lang="ru-RU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i="1" lang="ru-RU" sz="1600" spc="-1" strike="noStrike">
                <a:solidFill>
                  <a:srgbClr val="000000"/>
                </a:solidFill>
                <a:latin typeface="Times New Roman"/>
              </a:rPr>
              <a:t>«Об образовании в Российской Федерации»)</a:t>
            </a:r>
            <a:endParaRPr b="0" lang="ru-RU" sz="16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ru-RU" sz="1600" spc="-1" strike="noStrike">
              <a:latin typeface="Arial"/>
            </a:endParaRPr>
          </a:p>
        </p:txBody>
      </p:sp>
      <p:sp>
        <p:nvSpPr>
          <p:cNvPr id="145" name="CustomShape 2"/>
          <p:cNvSpPr/>
          <p:nvPr/>
        </p:nvSpPr>
        <p:spPr>
          <a:xfrm>
            <a:off x="2411640" y="2190960"/>
            <a:ext cx="348840" cy="32112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cf45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Объект 3" descr=""/>
          <p:cNvPicPr/>
          <p:nvPr/>
        </p:nvPicPr>
        <p:blipFill>
          <a:blip r:embed="rId1"/>
          <a:srcRect l="20996" t="14831" r="18524" b="4917"/>
          <a:stretch/>
        </p:blipFill>
        <p:spPr>
          <a:xfrm>
            <a:off x="3003480" y="0"/>
            <a:ext cx="9188280" cy="6857640"/>
          </a:xfrm>
          <a:prstGeom prst="rect">
            <a:avLst/>
          </a:prstGeom>
          <a:ln>
            <a:noFill/>
          </a:ln>
        </p:spPr>
      </p:pic>
      <p:pic>
        <p:nvPicPr>
          <p:cNvPr id="147" name="Рисунок 4" descr=""/>
          <p:cNvPicPr/>
          <p:nvPr/>
        </p:nvPicPr>
        <p:blipFill>
          <a:blip r:embed="rId2"/>
          <a:srcRect l="66406" t="55021" r="17306" b="34420"/>
          <a:stretch/>
        </p:blipFill>
        <p:spPr>
          <a:xfrm>
            <a:off x="9280440" y="1190520"/>
            <a:ext cx="2553480" cy="1167480"/>
          </a:xfrm>
          <a:prstGeom prst="rect">
            <a:avLst/>
          </a:prstGeom>
          <a:ln>
            <a:noFill/>
          </a:ln>
        </p:spPr>
      </p:pic>
      <p:sp>
        <p:nvSpPr>
          <p:cNvPr id="148" name="CustomShape 1"/>
          <p:cNvSpPr/>
          <p:nvPr/>
        </p:nvSpPr>
        <p:spPr>
          <a:xfrm>
            <a:off x="123120" y="2832480"/>
            <a:ext cx="2669760" cy="2280600"/>
          </a:xfrm>
          <a:prstGeom prst="rect">
            <a:avLst/>
          </a:prstGeom>
          <a:solidFill>
            <a:srgbClr val="cf4520">
              <a:alpha val="34000"/>
            </a:srgbClr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just">
              <a:lnSpc>
                <a:spcPct val="100000"/>
              </a:lnSpc>
            </a:pPr>
            <a:r>
              <a:rPr b="0" lang="ru-RU" sz="1600" spc="-1" strike="noStrike">
                <a:solidFill>
                  <a:srgbClr val="000000"/>
                </a:solidFill>
                <a:latin typeface="Times New Roman"/>
              </a:rPr>
              <a:t>Срок действия предложения не более одного года</a:t>
            </a:r>
            <a:endParaRPr b="0" lang="ru-RU" sz="16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i="1" lang="ru-RU" sz="1600" spc="-1" strike="noStrike">
                <a:solidFill>
                  <a:srgbClr val="000000"/>
                </a:solidFill>
                <a:latin typeface="Times New Roman"/>
              </a:rPr>
              <a:t>(пункт 12 Положения </a:t>
            </a:r>
            <a:br/>
            <a:r>
              <a:rPr b="0" i="1" lang="ru-RU" sz="1600" spc="-1" strike="noStrike">
                <a:solidFill>
                  <a:srgbClr val="000000"/>
                </a:solidFill>
                <a:latin typeface="Times New Roman"/>
              </a:rPr>
              <a:t>о целевом обучении)</a:t>
            </a:r>
            <a:endParaRPr b="0" lang="ru-RU" sz="16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ru-RU" sz="16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ru-RU" sz="1600" spc="-1" strike="noStrike">
                <a:solidFill>
                  <a:srgbClr val="000000"/>
                </a:solidFill>
                <a:latin typeface="Times New Roman"/>
              </a:rPr>
              <a:t>В данном случае прием заявок осуществляется до даты, когда предложение уже будет не действительно</a:t>
            </a:r>
            <a:endParaRPr b="0" lang="ru-RU" sz="1600" spc="-1" strike="noStrike">
              <a:latin typeface="Arial"/>
            </a:endParaRPr>
          </a:p>
        </p:txBody>
      </p:sp>
      <p:sp>
        <p:nvSpPr>
          <p:cNvPr id="149" name="CustomShape 2"/>
          <p:cNvSpPr/>
          <p:nvPr/>
        </p:nvSpPr>
        <p:spPr>
          <a:xfrm>
            <a:off x="2885400" y="3664800"/>
            <a:ext cx="6107400" cy="32112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cf45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CustomShape 1"/>
          <p:cNvSpPr/>
          <p:nvPr/>
        </p:nvSpPr>
        <p:spPr>
          <a:xfrm>
            <a:off x="461160" y="3080880"/>
            <a:ext cx="2413440" cy="2037240"/>
          </a:xfrm>
          <a:prstGeom prst="rect">
            <a:avLst/>
          </a:prstGeom>
          <a:solidFill>
            <a:srgbClr val="cf4520">
              <a:alpha val="34000"/>
            </a:srgbClr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ru-RU" sz="16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При установлении требований к кандидатам необходимо указывать конкретные нормы законодательства Российской Федерации</a:t>
            </a:r>
            <a:endParaRPr b="0" lang="ru-RU" sz="16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i="1" lang="ru-RU" sz="16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(пункт 23 Положения </a:t>
            </a:r>
            <a:br/>
            <a:r>
              <a:rPr b="0" i="1" lang="ru-RU" sz="16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о целевом обучении)</a:t>
            </a:r>
            <a:endParaRPr b="0" lang="ru-RU" sz="1600" spc="-1" strike="noStrike">
              <a:latin typeface="Arial"/>
            </a:endParaRPr>
          </a:p>
        </p:txBody>
      </p:sp>
      <p:grpSp>
        <p:nvGrpSpPr>
          <p:cNvPr id="151" name="Group 2"/>
          <p:cNvGrpSpPr/>
          <p:nvPr/>
        </p:nvGrpSpPr>
        <p:grpSpPr>
          <a:xfrm>
            <a:off x="3593160" y="0"/>
            <a:ext cx="8184960" cy="6857640"/>
            <a:chOff x="3593160" y="0"/>
            <a:chExt cx="8184960" cy="6857640"/>
          </a:xfrm>
        </p:grpSpPr>
        <p:pic>
          <p:nvPicPr>
            <p:cNvPr id="152" name="Рисунок 3" descr=""/>
            <p:cNvPicPr/>
            <p:nvPr/>
          </p:nvPicPr>
          <p:blipFill>
            <a:blip r:embed="rId1"/>
            <a:stretch/>
          </p:blipFill>
          <p:spPr>
            <a:xfrm>
              <a:off x="3593160" y="0"/>
              <a:ext cx="8184960" cy="685764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53" name="Рисунок 6" descr=""/>
            <p:cNvPicPr/>
            <p:nvPr/>
          </p:nvPicPr>
          <p:blipFill>
            <a:blip r:embed="rId2"/>
            <a:srcRect l="66406" t="55021" r="17306" b="34420"/>
            <a:stretch/>
          </p:blipFill>
          <p:spPr>
            <a:xfrm>
              <a:off x="8978760" y="1472040"/>
              <a:ext cx="2204640" cy="1608480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154" name="CustomShape 3"/>
          <p:cNvSpPr/>
          <p:nvPr/>
        </p:nvSpPr>
        <p:spPr>
          <a:xfrm>
            <a:off x="2935800" y="3790440"/>
            <a:ext cx="1234440" cy="32112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cf45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CustomShape 1"/>
          <p:cNvSpPr/>
          <p:nvPr/>
        </p:nvSpPr>
        <p:spPr>
          <a:xfrm>
            <a:off x="120600" y="3663720"/>
            <a:ext cx="2943720" cy="2280600"/>
          </a:xfrm>
          <a:prstGeom prst="rect">
            <a:avLst/>
          </a:prstGeom>
          <a:solidFill>
            <a:srgbClr val="cf4520">
              <a:alpha val="34000"/>
            </a:srgbClr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just">
              <a:lnSpc>
                <a:spcPct val="100000"/>
              </a:lnSpc>
            </a:pPr>
            <a:r>
              <a:rPr b="0" lang="ru-RU" sz="1600" spc="-1" strike="noStrike">
                <a:solidFill>
                  <a:srgbClr val="000000"/>
                </a:solidFill>
                <a:latin typeface="Times New Roman"/>
              </a:rPr>
              <a:t>Обязательством заказчика является организация предоставления и (или) предоставлению гражданину в период обучения мер поддержки, включая меры материального стимулирования</a:t>
            </a:r>
            <a:endParaRPr b="0" lang="ru-RU" sz="16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i="1" lang="ru-RU" sz="1600" spc="-1" strike="noStrike">
                <a:solidFill>
                  <a:srgbClr val="000000"/>
                </a:solidFill>
                <a:latin typeface="Times New Roman"/>
              </a:rPr>
              <a:t>(пункт 5 Положения о целевом обучении)</a:t>
            </a:r>
            <a:endParaRPr b="0" lang="ru-RU" sz="1600" spc="-1" strike="noStrike">
              <a:latin typeface="Arial"/>
            </a:endParaRPr>
          </a:p>
        </p:txBody>
      </p:sp>
      <p:sp>
        <p:nvSpPr>
          <p:cNvPr id="156" name="CustomShape 2"/>
          <p:cNvSpPr/>
          <p:nvPr/>
        </p:nvSpPr>
        <p:spPr>
          <a:xfrm>
            <a:off x="3092040" y="4656960"/>
            <a:ext cx="672840" cy="32112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cf45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grpSp>
        <p:nvGrpSpPr>
          <p:cNvPr id="157" name="Group 3"/>
          <p:cNvGrpSpPr/>
          <p:nvPr/>
        </p:nvGrpSpPr>
        <p:grpSpPr>
          <a:xfrm>
            <a:off x="3765240" y="0"/>
            <a:ext cx="8388360" cy="6229440"/>
            <a:chOff x="3765240" y="0"/>
            <a:chExt cx="8388360" cy="6229440"/>
          </a:xfrm>
        </p:grpSpPr>
        <p:pic>
          <p:nvPicPr>
            <p:cNvPr id="158" name="Рисунок 3" descr=""/>
            <p:cNvPicPr/>
            <p:nvPr/>
          </p:nvPicPr>
          <p:blipFill>
            <a:blip r:embed="rId1"/>
            <a:srcRect l="20941" t="15374" r="18752" b="5001"/>
            <a:stretch/>
          </p:blipFill>
          <p:spPr>
            <a:xfrm>
              <a:off x="3765240" y="0"/>
              <a:ext cx="8388360" cy="622944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59" name="Рисунок 6" descr=""/>
            <p:cNvPicPr/>
            <p:nvPr/>
          </p:nvPicPr>
          <p:blipFill>
            <a:blip r:embed="rId2"/>
            <a:srcRect l="66406" t="55021" r="17306" b="34420"/>
            <a:stretch/>
          </p:blipFill>
          <p:spPr>
            <a:xfrm>
              <a:off x="9491400" y="1120320"/>
              <a:ext cx="2553480" cy="1167480"/>
            </a:xfrm>
            <a:prstGeom prst="rect">
              <a:avLst/>
            </a:prstGeom>
            <a:ln>
              <a:noFill/>
            </a:ln>
          </p:spPr>
        </p:pic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Объект 3" descr=""/>
          <p:cNvPicPr/>
          <p:nvPr/>
        </p:nvPicPr>
        <p:blipFill>
          <a:blip r:embed="rId1"/>
          <a:stretch/>
        </p:blipFill>
        <p:spPr>
          <a:xfrm>
            <a:off x="630360" y="304920"/>
            <a:ext cx="9656280" cy="6552720"/>
          </a:xfrm>
          <a:prstGeom prst="rect">
            <a:avLst/>
          </a:prstGeom>
          <a:ln>
            <a:noFill/>
          </a:ln>
        </p:spPr>
      </p:pic>
      <p:sp>
        <p:nvSpPr>
          <p:cNvPr id="101" name="CustomShape 1"/>
          <p:cNvSpPr/>
          <p:nvPr/>
        </p:nvSpPr>
        <p:spPr>
          <a:xfrm>
            <a:off x="630360" y="3619440"/>
            <a:ext cx="4474800" cy="1066320"/>
          </a:xfrm>
          <a:prstGeom prst="rect">
            <a:avLst/>
          </a:prstGeom>
          <a:noFill/>
          <a:ln w="6336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Рисунок 3" descr=""/>
          <p:cNvPicPr/>
          <p:nvPr/>
        </p:nvPicPr>
        <p:blipFill>
          <a:blip r:embed="rId1"/>
          <a:stretch/>
        </p:blipFill>
        <p:spPr>
          <a:xfrm>
            <a:off x="3784320" y="0"/>
            <a:ext cx="8200440" cy="6857640"/>
          </a:xfrm>
          <a:prstGeom prst="rect">
            <a:avLst/>
          </a:prstGeom>
          <a:ln>
            <a:noFill/>
          </a:ln>
        </p:spPr>
      </p:pic>
      <p:sp>
        <p:nvSpPr>
          <p:cNvPr id="161" name="CustomShape 1"/>
          <p:cNvSpPr/>
          <p:nvPr/>
        </p:nvSpPr>
        <p:spPr>
          <a:xfrm>
            <a:off x="180720" y="3271680"/>
            <a:ext cx="3345840" cy="1550520"/>
          </a:xfrm>
          <a:prstGeom prst="rect">
            <a:avLst/>
          </a:prstGeom>
          <a:solidFill>
            <a:srgbClr val="cf4520">
              <a:alpha val="34000"/>
            </a:srgbClr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16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Предложение должно содержать сведения об ответственности за неисполнение обязательств по договору о целевом обучении</a:t>
            </a:r>
            <a:endParaRPr b="0" lang="ru-RU" sz="16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i="1" lang="ru-RU" sz="16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(пункт 5 Положения о целевом обучении)</a:t>
            </a:r>
            <a:endParaRPr b="0" lang="ru-RU" sz="1600" spc="-1" strike="noStrike">
              <a:latin typeface="Arial"/>
            </a:endParaRPr>
          </a:p>
        </p:txBody>
      </p:sp>
      <p:sp>
        <p:nvSpPr>
          <p:cNvPr id="162" name="CustomShape 2"/>
          <p:cNvSpPr/>
          <p:nvPr/>
        </p:nvSpPr>
        <p:spPr>
          <a:xfrm>
            <a:off x="3624480" y="4235040"/>
            <a:ext cx="672840" cy="32112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cf45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63" name="CustomShape 3"/>
          <p:cNvSpPr/>
          <p:nvPr/>
        </p:nvSpPr>
        <p:spPr>
          <a:xfrm>
            <a:off x="122400" y="4937400"/>
            <a:ext cx="3404160" cy="1550520"/>
          </a:xfrm>
          <a:prstGeom prst="rect">
            <a:avLst/>
          </a:prstGeom>
          <a:solidFill>
            <a:schemeClr val="accent6">
              <a:lumMod val="40000"/>
              <a:lumOff val="60000"/>
              <a:alpha val="38000"/>
            </a:schemeClr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1600" spc="-1" strike="noStrike" u="sng">
                <a:solidFill>
                  <a:srgbClr val="25282b"/>
                </a:solidFill>
                <a:uFillTx/>
                <a:latin typeface="Times New Roman"/>
                <a:ea typeface="Times New Roman"/>
              </a:rPr>
              <a:t>Например: </a:t>
            </a:r>
            <a:endParaRPr b="0" lang="ru-RU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600" spc="-1" strike="noStrike">
                <a:solidFill>
                  <a:srgbClr val="25282b"/>
                </a:solidFill>
                <a:latin typeface="Times New Roman"/>
                <a:ea typeface="Times New Roman"/>
              </a:rPr>
              <a:t>За неисполнение или ненадлежащее исполнение своих обязательств стороны несут ответственность в соответствии с законодательством Российской Федерации</a:t>
            </a:r>
            <a:endParaRPr b="0" lang="ru-RU" sz="1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4" name="Group 1"/>
          <p:cNvGrpSpPr/>
          <p:nvPr/>
        </p:nvGrpSpPr>
        <p:grpSpPr>
          <a:xfrm>
            <a:off x="3574440" y="0"/>
            <a:ext cx="8177760" cy="6857640"/>
            <a:chOff x="3574440" y="0"/>
            <a:chExt cx="8177760" cy="6857640"/>
          </a:xfrm>
        </p:grpSpPr>
        <p:pic>
          <p:nvPicPr>
            <p:cNvPr id="165" name="Рисунок 4" descr=""/>
            <p:cNvPicPr/>
            <p:nvPr/>
          </p:nvPicPr>
          <p:blipFill>
            <a:blip r:embed="rId1"/>
            <a:stretch/>
          </p:blipFill>
          <p:spPr>
            <a:xfrm>
              <a:off x="3574440" y="0"/>
              <a:ext cx="8177760" cy="685764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66" name="Рисунок 5" descr=""/>
            <p:cNvPicPr/>
            <p:nvPr/>
          </p:nvPicPr>
          <p:blipFill>
            <a:blip r:embed="rId2"/>
            <a:srcRect l="5133" t="47713" r="77091" b="47103"/>
            <a:stretch/>
          </p:blipFill>
          <p:spPr>
            <a:xfrm>
              <a:off x="5826600" y="4678920"/>
              <a:ext cx="815040" cy="197280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167" name="CustomShape 2"/>
          <p:cNvSpPr/>
          <p:nvPr/>
        </p:nvSpPr>
        <p:spPr>
          <a:xfrm>
            <a:off x="160920" y="4017240"/>
            <a:ext cx="2943720" cy="1307160"/>
          </a:xfrm>
          <a:prstGeom prst="rect">
            <a:avLst/>
          </a:prstGeom>
          <a:solidFill>
            <a:srgbClr val="cf4520">
              <a:alpha val="34000"/>
            </a:srgbClr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just">
              <a:lnSpc>
                <a:spcPct val="100000"/>
              </a:lnSpc>
            </a:pPr>
            <a:r>
              <a:rPr b="0" lang="ru-RU" sz="1600" spc="-1" strike="noStrike">
                <a:solidFill>
                  <a:srgbClr val="000000"/>
                </a:solidFill>
                <a:latin typeface="Times New Roman"/>
              </a:rPr>
              <a:t>В контактной информации следует указывать:</a:t>
            </a:r>
            <a:endParaRPr b="0" lang="ru-RU" sz="1600" spc="-1" strike="noStrike">
              <a:latin typeface="Arial"/>
            </a:endParaRPr>
          </a:p>
          <a:p>
            <a:pPr marL="343080" indent="-342720" algn="just">
              <a:lnSpc>
                <a:spcPct val="100000"/>
              </a:lnSpc>
              <a:buClr>
                <a:srgbClr val="000000"/>
              </a:buClr>
              <a:buFont typeface="StarSymbol"/>
              <a:buAutoNum type="arabicParenR"/>
            </a:pPr>
            <a:r>
              <a:rPr b="0" lang="ru-RU" sz="1600" spc="-1" strike="noStrike">
                <a:solidFill>
                  <a:srgbClr val="000000"/>
                </a:solidFill>
                <a:latin typeface="Times New Roman"/>
              </a:rPr>
              <a:t>Ф.И.О. сотрудника</a:t>
            </a:r>
            <a:endParaRPr b="0" lang="ru-RU" sz="1600" spc="-1" strike="noStrike">
              <a:latin typeface="Arial"/>
            </a:endParaRPr>
          </a:p>
          <a:p>
            <a:pPr marL="343080" indent="-342720" algn="just">
              <a:lnSpc>
                <a:spcPct val="100000"/>
              </a:lnSpc>
              <a:buClr>
                <a:srgbClr val="000000"/>
              </a:buClr>
              <a:buFont typeface="StarSymbol"/>
              <a:buAutoNum type="arabicParenR"/>
            </a:pPr>
            <a:r>
              <a:rPr b="0" lang="ru-RU" sz="1600" spc="-1" strike="noStrike">
                <a:solidFill>
                  <a:srgbClr val="000000"/>
                </a:solidFill>
                <a:latin typeface="Times New Roman"/>
              </a:rPr>
              <a:t>Номер телефона</a:t>
            </a:r>
            <a:endParaRPr b="0" lang="ru-RU" sz="1600" spc="-1" strike="noStrike">
              <a:latin typeface="Arial"/>
            </a:endParaRPr>
          </a:p>
          <a:p>
            <a:pPr marL="343080" indent="-342720" algn="just">
              <a:lnSpc>
                <a:spcPct val="100000"/>
              </a:lnSpc>
              <a:buClr>
                <a:srgbClr val="000000"/>
              </a:buClr>
              <a:buFont typeface="StarSymbol"/>
              <a:buAutoNum type="arabicParenR"/>
            </a:pPr>
            <a:r>
              <a:rPr b="0" lang="ru-RU" sz="1600" spc="-1" strike="noStrike">
                <a:solidFill>
                  <a:srgbClr val="000000"/>
                </a:solidFill>
                <a:latin typeface="Times New Roman"/>
              </a:rPr>
              <a:t>Адрес электронной почты</a:t>
            </a:r>
            <a:endParaRPr b="0" lang="ru-RU" sz="1600" spc="-1" strike="noStrike">
              <a:latin typeface="Arial"/>
            </a:endParaRPr>
          </a:p>
        </p:txBody>
      </p:sp>
      <p:sp>
        <p:nvSpPr>
          <p:cNvPr id="168" name="CustomShape 3"/>
          <p:cNvSpPr/>
          <p:nvPr/>
        </p:nvSpPr>
        <p:spPr>
          <a:xfrm>
            <a:off x="3125160" y="4617000"/>
            <a:ext cx="1034640" cy="32112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cf45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Рисунок 3" descr=""/>
          <p:cNvPicPr/>
          <p:nvPr/>
        </p:nvPicPr>
        <p:blipFill>
          <a:blip r:embed="rId1"/>
          <a:stretch/>
        </p:blipFill>
        <p:spPr>
          <a:xfrm>
            <a:off x="4003200" y="0"/>
            <a:ext cx="8188560" cy="6857640"/>
          </a:xfrm>
          <a:prstGeom prst="rect">
            <a:avLst/>
          </a:prstGeom>
          <a:ln>
            <a:noFill/>
          </a:ln>
        </p:spPr>
      </p:pic>
      <p:sp>
        <p:nvSpPr>
          <p:cNvPr id="170" name="CustomShape 1"/>
          <p:cNvSpPr/>
          <p:nvPr/>
        </p:nvSpPr>
        <p:spPr>
          <a:xfrm>
            <a:off x="346320" y="5223960"/>
            <a:ext cx="2627640" cy="1307160"/>
          </a:xfrm>
          <a:prstGeom prst="rect">
            <a:avLst/>
          </a:prstGeom>
          <a:solidFill>
            <a:srgbClr val="cf4520">
              <a:alpha val="34000"/>
            </a:srgbClr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just">
              <a:lnSpc>
                <a:spcPct val="100000"/>
              </a:lnSpc>
            </a:pPr>
            <a:endParaRPr b="0" lang="ru-RU" sz="18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ru-RU" sz="1600" spc="-1" strike="noStrike">
                <a:solidFill>
                  <a:srgbClr val="000000"/>
                </a:solidFill>
                <a:latin typeface="Times New Roman"/>
              </a:rPr>
              <a:t>На момент завершения приема заявок – студенты уже завершат обучение</a:t>
            </a:r>
            <a:endParaRPr b="0" lang="ru-RU" sz="16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ru-RU" sz="1600" spc="-1" strike="noStrike">
              <a:latin typeface="Arial"/>
            </a:endParaRPr>
          </a:p>
        </p:txBody>
      </p:sp>
      <p:sp>
        <p:nvSpPr>
          <p:cNvPr id="171" name="CustomShape 2"/>
          <p:cNvSpPr/>
          <p:nvPr/>
        </p:nvSpPr>
        <p:spPr>
          <a:xfrm>
            <a:off x="2974320" y="5478480"/>
            <a:ext cx="3757680" cy="32112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cf45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72" name="CustomShape 3"/>
          <p:cNvSpPr/>
          <p:nvPr/>
        </p:nvSpPr>
        <p:spPr>
          <a:xfrm>
            <a:off x="2974320" y="6054840"/>
            <a:ext cx="6470640" cy="32112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cf45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3" name="Group 1"/>
          <p:cNvGrpSpPr/>
          <p:nvPr/>
        </p:nvGrpSpPr>
        <p:grpSpPr>
          <a:xfrm>
            <a:off x="3841920" y="0"/>
            <a:ext cx="8227800" cy="6857640"/>
            <a:chOff x="3841920" y="0"/>
            <a:chExt cx="8227800" cy="6857640"/>
          </a:xfrm>
        </p:grpSpPr>
        <p:pic>
          <p:nvPicPr>
            <p:cNvPr id="174" name="Рисунок 3" descr=""/>
            <p:cNvPicPr/>
            <p:nvPr/>
          </p:nvPicPr>
          <p:blipFill>
            <a:blip r:embed="rId1"/>
            <a:stretch/>
          </p:blipFill>
          <p:spPr>
            <a:xfrm>
              <a:off x="3841920" y="0"/>
              <a:ext cx="8227800" cy="685764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5" name="Рисунок 4" descr=""/>
            <p:cNvPicPr/>
            <p:nvPr/>
          </p:nvPicPr>
          <p:blipFill>
            <a:blip r:embed="rId2"/>
            <a:srcRect l="66406" t="55021" r="17306" b="34420"/>
            <a:stretch/>
          </p:blipFill>
          <p:spPr>
            <a:xfrm>
              <a:off x="9285120" y="1532160"/>
              <a:ext cx="1910880" cy="1350720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176" name="CustomShape 2"/>
          <p:cNvSpPr/>
          <p:nvPr/>
        </p:nvSpPr>
        <p:spPr>
          <a:xfrm>
            <a:off x="125280" y="4460040"/>
            <a:ext cx="2627640" cy="1550520"/>
          </a:xfrm>
          <a:prstGeom prst="rect">
            <a:avLst/>
          </a:prstGeom>
          <a:solidFill>
            <a:srgbClr val="cf4520">
              <a:alpha val="34000"/>
            </a:srgbClr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just">
              <a:lnSpc>
                <a:spcPct val="100000"/>
              </a:lnSpc>
            </a:pPr>
            <a:r>
              <a:rPr b="0" lang="ru-RU" sz="1600" spc="-1" strike="noStrike">
                <a:solidFill>
                  <a:srgbClr val="000000"/>
                </a:solidFill>
                <a:latin typeface="Times New Roman"/>
              </a:rPr>
              <a:t>Срок обучения по выбранной программе составляет 4 года.</a:t>
            </a:r>
            <a:endParaRPr b="0" lang="ru-RU" sz="16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ru-RU" sz="1600" spc="-1" strike="noStrike">
                <a:solidFill>
                  <a:srgbClr val="000000"/>
                </a:solidFill>
                <a:latin typeface="Times New Roman"/>
              </a:rPr>
              <a:t>В 2029 году состоится выпуск студентов, зачисленных в 2025 году</a:t>
            </a:r>
            <a:endParaRPr b="0" lang="ru-RU" sz="1600" spc="-1" strike="noStrike">
              <a:latin typeface="Arial"/>
            </a:endParaRPr>
          </a:p>
        </p:txBody>
      </p:sp>
      <p:sp>
        <p:nvSpPr>
          <p:cNvPr id="177" name="CustomShape 3"/>
          <p:cNvSpPr/>
          <p:nvPr/>
        </p:nvSpPr>
        <p:spPr>
          <a:xfrm>
            <a:off x="2814120" y="5133600"/>
            <a:ext cx="3757680" cy="32112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cf45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78" name="CustomShape 4"/>
          <p:cNvSpPr/>
          <p:nvPr/>
        </p:nvSpPr>
        <p:spPr>
          <a:xfrm>
            <a:off x="2814120" y="4651200"/>
            <a:ext cx="6470640" cy="32112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cf45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03" name="Объект 3" descr=""/>
          <p:cNvPicPr/>
          <p:nvPr/>
        </p:nvPicPr>
        <p:blipFill>
          <a:blip r:embed="rId1"/>
          <a:stretch/>
        </p:blipFill>
        <p:spPr>
          <a:xfrm>
            <a:off x="1566000" y="0"/>
            <a:ext cx="9060120" cy="6857640"/>
          </a:xfrm>
          <a:prstGeom prst="rect">
            <a:avLst/>
          </a:prstGeom>
          <a:ln>
            <a:noFill/>
          </a:ln>
        </p:spPr>
      </p:pic>
      <p:sp>
        <p:nvSpPr>
          <p:cNvPr id="104" name="CustomShape 2"/>
          <p:cNvSpPr/>
          <p:nvPr/>
        </p:nvSpPr>
        <p:spPr>
          <a:xfrm>
            <a:off x="2874600" y="4286160"/>
            <a:ext cx="5409720" cy="1333080"/>
          </a:xfrm>
          <a:prstGeom prst="rect">
            <a:avLst/>
          </a:prstGeom>
          <a:noFill/>
          <a:ln w="6336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06" name="Объект 3" descr=""/>
          <p:cNvPicPr/>
          <p:nvPr/>
        </p:nvPicPr>
        <p:blipFill>
          <a:blip r:embed="rId1"/>
          <a:stretch/>
        </p:blipFill>
        <p:spPr>
          <a:xfrm>
            <a:off x="514080" y="190440"/>
            <a:ext cx="11163600" cy="66672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TextShape 1"/>
          <p:cNvSpPr txBox="1"/>
          <p:nvPr/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08" name="Рисунок 1" descr="image001"/>
          <p:cNvPicPr/>
          <p:nvPr/>
        </p:nvPicPr>
        <p:blipFill>
          <a:blip r:embed="rId1"/>
          <a:srcRect l="18896" t="7305" r="18138" b="39841"/>
          <a:stretch/>
        </p:blipFill>
        <p:spPr>
          <a:xfrm>
            <a:off x="0" y="857160"/>
            <a:ext cx="12146040" cy="5505120"/>
          </a:xfrm>
          <a:prstGeom prst="rect">
            <a:avLst/>
          </a:prstGeom>
          <a:ln>
            <a:noFill/>
          </a:ln>
        </p:spPr>
      </p:pic>
      <p:sp>
        <p:nvSpPr>
          <p:cNvPr id="109" name="CustomShape 2"/>
          <p:cNvSpPr/>
          <p:nvPr/>
        </p:nvSpPr>
        <p:spPr>
          <a:xfrm>
            <a:off x="228600" y="4591080"/>
            <a:ext cx="5409720" cy="1333080"/>
          </a:xfrm>
          <a:prstGeom prst="rect">
            <a:avLst/>
          </a:prstGeom>
          <a:noFill/>
          <a:ln w="6336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Объект 3" descr=""/>
          <p:cNvPicPr/>
          <p:nvPr/>
        </p:nvPicPr>
        <p:blipFill>
          <a:blip r:embed="rId1"/>
          <a:srcRect l="0" t="9850" r="0" b="0"/>
          <a:stretch/>
        </p:blipFill>
        <p:spPr>
          <a:xfrm>
            <a:off x="966600" y="14760"/>
            <a:ext cx="10193400" cy="6842880"/>
          </a:xfrm>
          <a:prstGeom prst="rect">
            <a:avLst/>
          </a:prstGeom>
          <a:ln>
            <a:noFill/>
          </a:ln>
        </p:spPr>
      </p:pic>
      <p:sp>
        <p:nvSpPr>
          <p:cNvPr id="111" name="CustomShape 1"/>
          <p:cNvSpPr/>
          <p:nvPr/>
        </p:nvSpPr>
        <p:spPr>
          <a:xfrm>
            <a:off x="9300600" y="2685600"/>
            <a:ext cx="1688400" cy="63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уведомления работодателя</a:t>
            </a:r>
            <a:endParaRPr b="0" lang="ru-RU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Объект 3" descr=""/>
          <p:cNvPicPr/>
          <p:nvPr/>
        </p:nvPicPr>
        <p:blipFill>
          <a:blip r:embed="rId1"/>
          <a:srcRect l="0" t="7003" r="0" b="0"/>
          <a:stretch/>
        </p:blipFill>
        <p:spPr>
          <a:xfrm>
            <a:off x="0" y="0"/>
            <a:ext cx="11318400" cy="68576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Рисунок 3" descr=""/>
          <p:cNvPicPr/>
          <p:nvPr/>
        </p:nvPicPr>
        <p:blipFill>
          <a:blip r:embed="rId1"/>
          <a:stretch/>
        </p:blipFill>
        <p:spPr>
          <a:xfrm>
            <a:off x="1429920" y="0"/>
            <a:ext cx="9133920" cy="68576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1798</TotalTime>
  <Application>LibreOffice/6.4.4.2$Windows_x86 LibreOffice_project/3d775be2011f3886db32dfd395a6a6d1ca2630ff</Application>
  <Words>263</Words>
  <Paragraphs>51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2024-05-16T07:44:35Z</dcterms:created>
  <dc:creator>Повереннов Сергей Николаевич</dc:creator>
  <dc:description/>
  <dc:language>ru-RU</dc:language>
  <cp:lastModifiedBy>Повереннов Сергей Николаевич</cp:lastModifiedBy>
  <dcterms:modified xsi:type="dcterms:W3CDTF">2024-05-23T12:34:55Z</dcterms:modified>
  <cp:revision>24</cp:revision>
  <dc:subject/>
  <dc:title>Презентация PowerPoint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15.0000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1</vt:i4>
  </property>
  <property fmtid="{D5CDD505-2E9C-101B-9397-08002B2CF9AE}" pid="8" name="PresentationFormat">
    <vt:lpwstr>Широкоэкранный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33</vt:i4>
  </property>
</Properties>
</file>